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18288000" cy="10287000"/>
  <p:notesSz cx="6858000" cy="9144000"/>
  <p:embeddedFontLst>
    <p:embeddedFont>
      <p:font typeface="Nunito Sans" pitchFamily="2" charset="0"/>
      <p:regular r:id="rId45"/>
      <p:bold r:id="rId46"/>
      <p:italic r:id="rId47"/>
      <p:boldItalic r:id="rId48"/>
    </p:embeddedFont>
    <p:embeddedFont>
      <p:font typeface="Nunito Sans Bold" pitchFamily="2" charset="0"/>
      <p:regular r:id="rId49"/>
      <p:bold r:id="rId50"/>
    </p:embeddedFont>
    <p:embeddedFont>
      <p:font typeface="Nunito Sans Heavy" panose="020B0604020202020204" charset="0"/>
      <p:regular r:id="rId51"/>
    </p:embeddedFont>
    <p:embeddedFont>
      <p:font typeface="Source Sans Pro" panose="020B0503030403020204" pitchFamily="34" charset="0"/>
      <p:regular r:id="rId52"/>
      <p:bold r:id="rId53"/>
      <p:italic r:id="rId54"/>
      <p:boldItalic r:id="rId55"/>
    </p:embeddedFont>
    <p:embeddedFont>
      <p:font typeface="Source Sans Pro Bold" panose="020B0703030403020204" pitchFamily="34" charset="0"/>
      <p:regular r:id="rId56"/>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arathne R.M.B.C. it21210938" userId="S::it21210938@my.sliit.lk::62f3e827-e8f9-4e01-99c8-2ca2c115c596" providerId="AD" clId="Web-{775A4A16-CFA2-9814-A1F7-A62ABC7BD082}"/>
    <pc:docChg chg="modSld">
      <pc:chgData name="Somarathne R.M.B.C. it21210938" userId="S::it21210938@my.sliit.lk::62f3e827-e8f9-4e01-99c8-2ca2c115c596" providerId="AD" clId="Web-{775A4A16-CFA2-9814-A1F7-A62ABC7BD082}" dt="2025-04-10T18:53:08.080" v="1" actId="1076"/>
      <pc:docMkLst>
        <pc:docMk/>
      </pc:docMkLst>
      <pc:sldChg chg="modSp">
        <pc:chgData name="Somarathne R.M.B.C. it21210938" userId="S::it21210938@my.sliit.lk::62f3e827-e8f9-4e01-99c8-2ca2c115c596" providerId="AD" clId="Web-{775A4A16-CFA2-9814-A1F7-A62ABC7BD082}" dt="2025-04-10T18:53:08.080" v="1" actId="1076"/>
        <pc:sldMkLst>
          <pc:docMk/>
          <pc:sldMk cId="0" sldId="275"/>
        </pc:sldMkLst>
        <pc:spChg chg="mod">
          <ac:chgData name="Somarathne R.M.B.C. it21210938" userId="S::it21210938@my.sliit.lk::62f3e827-e8f9-4e01-99c8-2ca2c115c596" providerId="AD" clId="Web-{775A4A16-CFA2-9814-A1F7-A62ABC7BD082}" dt="2025-04-10T18:53:08.080" v="1" actId="1076"/>
          <ac:spMkLst>
            <pc:docMk/>
            <pc:sldMk cId="0" sldId="275"/>
            <ac:spMk id="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51.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8.png"/><Relationship Id="rId4" Type="http://schemas.openxmlformats.org/officeDocument/2006/relationships/image" Target="../media/image26.jpeg"/></Relationships>
</file>

<file path=ppt/slides/_rels/slide36.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60.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6" b="-4626"/>
            </a:stretch>
          </a:blipFill>
        </p:spPr>
      </p:sp>
      <p:grpSp>
        <p:nvGrpSpPr>
          <p:cNvPr id="3" name="Group 3"/>
          <p:cNvGrpSpPr/>
          <p:nvPr/>
        </p:nvGrpSpPr>
        <p:grpSpPr>
          <a:xfrm>
            <a:off x="0" y="-117758"/>
            <a:ext cx="18288000" cy="10404758"/>
            <a:chOff x="0" y="0"/>
            <a:chExt cx="4816593" cy="2740348"/>
          </a:xfrm>
        </p:grpSpPr>
        <p:sp>
          <p:nvSpPr>
            <p:cNvPr id="4" name="Freeform 4"/>
            <p:cNvSpPr/>
            <p:nvPr/>
          </p:nvSpPr>
          <p:spPr>
            <a:xfrm>
              <a:off x="0" y="0"/>
              <a:ext cx="4816592" cy="2740348"/>
            </a:xfrm>
            <a:custGeom>
              <a:avLst/>
              <a:gdLst/>
              <a:ahLst/>
              <a:cxnLst/>
              <a:rect l="l" t="t" r="r" b="b"/>
              <a:pathLst>
                <a:path w="4816592" h="2740348">
                  <a:moveTo>
                    <a:pt x="0" y="0"/>
                  </a:moveTo>
                  <a:lnTo>
                    <a:pt x="4816592" y="0"/>
                  </a:lnTo>
                  <a:lnTo>
                    <a:pt x="4816592" y="2740348"/>
                  </a:lnTo>
                  <a:lnTo>
                    <a:pt x="0" y="2740348"/>
                  </a:lnTo>
                  <a:close/>
                </a:path>
              </a:pathLst>
            </a:custGeom>
            <a:gradFill rotWithShape="1">
              <a:gsLst>
                <a:gs pos="0">
                  <a:srgbClr val="000000">
                    <a:alpha val="46000"/>
                  </a:srgbClr>
                </a:gs>
                <a:gs pos="100000">
                  <a:srgbClr val="3533CD">
                    <a:alpha val="46000"/>
                  </a:srgbClr>
                </a:gs>
              </a:gsLst>
              <a:lin ang="0"/>
            </a:gradFill>
          </p:spPr>
        </p:sp>
        <p:sp>
          <p:nvSpPr>
            <p:cNvPr id="5" name="TextBox 5"/>
            <p:cNvSpPr txBox="1"/>
            <p:nvPr/>
          </p:nvSpPr>
          <p:spPr>
            <a:xfrm>
              <a:off x="0" y="-76200"/>
              <a:ext cx="4816593" cy="2816548"/>
            </a:xfrm>
            <a:prstGeom prst="rect">
              <a:avLst/>
            </a:prstGeom>
          </p:spPr>
          <p:txBody>
            <a:bodyPr lIns="50800" tIns="50800" rIns="50800" bIns="50800" rtlCol="0" anchor="ctr"/>
            <a:lstStyle/>
            <a:p>
              <a:pPr algn="ctr">
                <a:lnSpc>
                  <a:spcPts val="3624"/>
                </a:lnSpc>
              </a:pPr>
              <a:endParaRPr/>
            </a:p>
          </p:txBody>
        </p:sp>
      </p:grpSp>
      <p:sp>
        <p:nvSpPr>
          <p:cNvPr id="6" name="Freeform 6"/>
          <p:cNvSpPr/>
          <p:nvPr/>
        </p:nvSpPr>
        <p:spPr>
          <a:xfrm>
            <a:off x="8089005" y="2034206"/>
            <a:ext cx="2437536" cy="2306073"/>
          </a:xfrm>
          <a:custGeom>
            <a:avLst/>
            <a:gdLst/>
            <a:ahLst/>
            <a:cxnLst/>
            <a:rect l="l" t="t" r="r" b="b"/>
            <a:pathLst>
              <a:path w="2437536" h="2306073">
                <a:moveTo>
                  <a:pt x="0" y="0"/>
                </a:moveTo>
                <a:lnTo>
                  <a:pt x="2437536" y="0"/>
                </a:lnTo>
                <a:lnTo>
                  <a:pt x="2437536" y="2306073"/>
                </a:lnTo>
                <a:lnTo>
                  <a:pt x="0" y="2306073"/>
                </a:lnTo>
                <a:lnTo>
                  <a:pt x="0" y="0"/>
                </a:lnTo>
                <a:close/>
              </a:path>
            </a:pathLst>
          </a:custGeom>
          <a:blipFill>
            <a:blip r:embed="rId3"/>
            <a:stretch>
              <a:fillRect/>
            </a:stretch>
          </a:blipFill>
        </p:spPr>
      </p:sp>
      <p:sp>
        <p:nvSpPr>
          <p:cNvPr id="7" name="TextBox 7"/>
          <p:cNvSpPr txBox="1"/>
          <p:nvPr/>
        </p:nvSpPr>
        <p:spPr>
          <a:xfrm>
            <a:off x="1410635" y="3547035"/>
            <a:ext cx="15848665" cy="6739965"/>
          </a:xfrm>
          <a:prstGeom prst="rect">
            <a:avLst/>
          </a:prstGeom>
        </p:spPr>
        <p:txBody>
          <a:bodyPr lIns="0" tIns="0" rIns="0" bIns="0" rtlCol="0" anchor="t">
            <a:spAutoFit/>
          </a:bodyPr>
          <a:lstStyle/>
          <a:p>
            <a:pPr algn="ctr">
              <a:lnSpc>
                <a:spcPts val="5980"/>
              </a:lnSpc>
            </a:pPr>
            <a:endParaRPr/>
          </a:p>
          <a:p>
            <a:pPr algn="ctr">
              <a:lnSpc>
                <a:spcPts val="5980"/>
              </a:lnSpc>
            </a:pPr>
            <a:endParaRPr/>
          </a:p>
          <a:p>
            <a:pPr algn="ctr">
              <a:lnSpc>
                <a:spcPts val="5980"/>
              </a:lnSpc>
            </a:pPr>
            <a:endParaRPr/>
          </a:p>
          <a:p>
            <a:pPr algn="ctr">
              <a:lnSpc>
                <a:spcPts val="5980"/>
              </a:lnSpc>
            </a:pPr>
            <a:endParaRPr/>
          </a:p>
          <a:p>
            <a:pPr algn="ctr">
              <a:lnSpc>
                <a:spcPts val="5980"/>
              </a:lnSpc>
            </a:pPr>
            <a:r>
              <a:rPr lang="en-US" sz="4272" b="1">
                <a:solidFill>
                  <a:srgbClr val="FFFFFF"/>
                </a:solidFill>
                <a:latin typeface="Nunito Sans Bold"/>
                <a:ea typeface="Nunito Sans Bold"/>
                <a:cs typeface="Nunito Sans Bold"/>
                <a:sym typeface="Nunito Sans Bold"/>
              </a:rPr>
              <a:t> Machine Learning-Based Driver Assistant System </a:t>
            </a:r>
          </a:p>
          <a:p>
            <a:pPr algn="ctr">
              <a:lnSpc>
                <a:spcPts val="5980"/>
              </a:lnSpc>
            </a:pPr>
            <a:r>
              <a:rPr lang="en-US" sz="4272" b="1">
                <a:solidFill>
                  <a:srgbClr val="FFFFFF"/>
                </a:solidFill>
                <a:latin typeface="Nunito Sans Bold"/>
                <a:ea typeface="Nunito Sans Bold"/>
                <a:cs typeface="Nunito Sans Bold"/>
                <a:sym typeface="Nunito Sans Bold"/>
              </a:rPr>
              <a:t>to Reduce Road Accidents</a:t>
            </a:r>
          </a:p>
          <a:p>
            <a:pPr algn="ctr">
              <a:lnSpc>
                <a:spcPts val="5980"/>
              </a:lnSpc>
            </a:pPr>
            <a:endParaRPr lang="en-US" sz="4272" b="1">
              <a:solidFill>
                <a:srgbClr val="FFFFFF"/>
              </a:solidFill>
              <a:latin typeface="Nunito Sans Bold"/>
              <a:ea typeface="Nunito Sans Bold"/>
              <a:cs typeface="Nunito Sans Bold"/>
              <a:sym typeface="Nunito Sans Bold"/>
            </a:endParaRPr>
          </a:p>
          <a:p>
            <a:pPr algn="ctr">
              <a:lnSpc>
                <a:spcPts val="5980"/>
              </a:lnSpc>
            </a:pPr>
            <a:endParaRPr lang="en-US" sz="4272" b="1">
              <a:solidFill>
                <a:srgbClr val="FFFFFF"/>
              </a:solidFill>
              <a:latin typeface="Nunito Sans Bold"/>
              <a:ea typeface="Nunito Sans Bold"/>
              <a:cs typeface="Nunito Sans Bold"/>
              <a:sym typeface="Nunito Sans Bold"/>
            </a:endParaRPr>
          </a:p>
          <a:p>
            <a:pPr algn="ctr">
              <a:lnSpc>
                <a:spcPts val="5980"/>
              </a:lnSpc>
            </a:pPr>
            <a:endParaRPr lang="en-US" sz="4272" b="1">
              <a:solidFill>
                <a:srgbClr val="FFFFFF"/>
              </a:solidFill>
              <a:latin typeface="Nunito Sans Bold"/>
              <a:ea typeface="Nunito Sans Bold"/>
              <a:cs typeface="Nunito Sans Bold"/>
              <a:sym typeface="Nunito Sans Bold"/>
            </a:endParaRPr>
          </a:p>
        </p:txBody>
      </p:sp>
      <p:sp>
        <p:nvSpPr>
          <p:cNvPr id="8" name="TextBox 8"/>
          <p:cNvSpPr txBox="1"/>
          <p:nvPr/>
        </p:nvSpPr>
        <p:spPr>
          <a:xfrm>
            <a:off x="12558425" y="8850630"/>
            <a:ext cx="3958393" cy="417195"/>
          </a:xfrm>
          <a:prstGeom prst="rect">
            <a:avLst/>
          </a:prstGeom>
        </p:spPr>
        <p:txBody>
          <a:bodyPr lIns="0" tIns="0" rIns="0" bIns="0" rtlCol="0" anchor="t">
            <a:spAutoFit/>
          </a:bodyPr>
          <a:lstStyle/>
          <a:p>
            <a:pPr algn="l">
              <a:lnSpc>
                <a:spcPts val="3239"/>
              </a:lnSpc>
            </a:pPr>
            <a:r>
              <a:rPr lang="en-US" sz="2999">
                <a:solidFill>
                  <a:srgbClr val="FFFFFF"/>
                </a:solidFill>
                <a:latin typeface="Source Sans Pro"/>
                <a:ea typeface="Source Sans Pro"/>
                <a:cs typeface="Source Sans Pro"/>
                <a:sym typeface="Source Sans Pro"/>
              </a:rPr>
              <a:t>CDAP_24_25J_197</a:t>
            </a:r>
          </a:p>
        </p:txBody>
      </p:sp>
      <p:sp>
        <p:nvSpPr>
          <p:cNvPr id="9" name="TextBox 9"/>
          <p:cNvSpPr txBox="1"/>
          <p:nvPr/>
        </p:nvSpPr>
        <p:spPr>
          <a:xfrm>
            <a:off x="2172167" y="4540096"/>
            <a:ext cx="14325600" cy="1939637"/>
          </a:xfrm>
          <a:prstGeom prst="rect">
            <a:avLst/>
          </a:prstGeom>
        </p:spPr>
        <p:txBody>
          <a:bodyPr lIns="0" tIns="0" rIns="0" bIns="0" rtlCol="0" anchor="t">
            <a:spAutoFit/>
          </a:bodyPr>
          <a:lstStyle/>
          <a:p>
            <a:pPr algn="ctr">
              <a:lnSpc>
                <a:spcPts val="15940"/>
              </a:lnSpc>
            </a:pPr>
            <a:r>
              <a:rPr lang="en-US" sz="11386" b="1" spc="1890">
                <a:solidFill>
                  <a:srgbClr val="FFFFFF"/>
                </a:solidFill>
                <a:latin typeface="Nunito Sans Heavy"/>
                <a:ea typeface="Nunito Sans Heavy"/>
                <a:cs typeface="Nunito Sans Heavy"/>
                <a:sym typeface="Nunito Sans Heavy"/>
              </a:rPr>
              <a:t>ROADBUDDY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858246" y="8167516"/>
            <a:ext cx="571508" cy="0"/>
          </a:xfrm>
          <a:prstGeom prst="line">
            <a:avLst/>
          </a:prstGeom>
          <a:ln w="76200" cap="rnd">
            <a:solidFill>
              <a:srgbClr val="FFFFFF"/>
            </a:solidFill>
            <a:prstDash val="solid"/>
            <a:headEnd type="none" w="sm" len="sm"/>
            <a:tailEnd type="arrow" w="med" len="sm"/>
          </a:ln>
        </p:spPr>
      </p:sp>
      <p:sp>
        <p:nvSpPr>
          <p:cNvPr id="3" name="Freeform 3"/>
          <p:cNvSpPr/>
          <p:nvPr/>
        </p:nvSpPr>
        <p:spPr>
          <a:xfrm>
            <a:off x="2981457" y="2297148"/>
            <a:ext cx="12859405" cy="6722213"/>
          </a:xfrm>
          <a:custGeom>
            <a:avLst/>
            <a:gdLst/>
            <a:ahLst/>
            <a:cxnLst/>
            <a:rect l="l" t="t" r="r" b="b"/>
            <a:pathLst>
              <a:path w="12859405" h="6722213">
                <a:moveTo>
                  <a:pt x="0" y="0"/>
                </a:moveTo>
                <a:lnTo>
                  <a:pt x="12859405" y="0"/>
                </a:lnTo>
                <a:lnTo>
                  <a:pt x="12859405" y="6722213"/>
                </a:lnTo>
                <a:lnTo>
                  <a:pt x="0" y="6722213"/>
                </a:lnTo>
                <a:lnTo>
                  <a:pt x="0" y="0"/>
                </a:lnTo>
                <a:close/>
              </a:path>
            </a:pathLst>
          </a:custGeom>
          <a:blipFill>
            <a:blip r:embed="rId2"/>
            <a:stretch>
              <a:fillRect/>
            </a:stretch>
          </a:blipFill>
        </p:spPr>
      </p:sp>
      <p:sp>
        <p:nvSpPr>
          <p:cNvPr id="4" name="TextBox 4"/>
          <p:cNvSpPr txBox="1"/>
          <p:nvPr/>
        </p:nvSpPr>
        <p:spPr>
          <a:xfrm>
            <a:off x="4102011" y="468313"/>
            <a:ext cx="10618296"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Architecture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24332" y="2939947"/>
            <a:ext cx="3647115" cy="2410666"/>
            <a:chOff x="0" y="0"/>
            <a:chExt cx="2611057" cy="1725854"/>
          </a:xfrm>
        </p:grpSpPr>
        <p:sp>
          <p:nvSpPr>
            <p:cNvPr id="3" name="Freeform 3"/>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4" name="Group 4"/>
          <p:cNvGrpSpPr>
            <a:grpSpLocks noChangeAspect="1"/>
          </p:cNvGrpSpPr>
          <p:nvPr/>
        </p:nvGrpSpPr>
        <p:grpSpPr>
          <a:xfrm>
            <a:off x="3814810" y="1760006"/>
            <a:ext cx="2359891" cy="2359882"/>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sp>
        <p:nvSpPr>
          <p:cNvPr id="6" name="TextBox 6"/>
          <p:cNvSpPr txBox="1"/>
          <p:nvPr/>
        </p:nvSpPr>
        <p:spPr>
          <a:xfrm>
            <a:off x="3814810" y="4394671"/>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Tenserflow</a:t>
            </a:r>
          </a:p>
        </p:txBody>
      </p:sp>
      <p:grpSp>
        <p:nvGrpSpPr>
          <p:cNvPr id="7" name="Group 7"/>
          <p:cNvGrpSpPr/>
          <p:nvPr/>
        </p:nvGrpSpPr>
        <p:grpSpPr>
          <a:xfrm>
            <a:off x="7379311" y="2958997"/>
            <a:ext cx="3647115" cy="2410666"/>
            <a:chOff x="0" y="0"/>
            <a:chExt cx="2611057" cy="1725854"/>
          </a:xfrm>
        </p:grpSpPr>
        <p:sp>
          <p:nvSpPr>
            <p:cNvPr id="8" name="Freeform 8"/>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9" name="Group 9"/>
          <p:cNvGrpSpPr>
            <a:grpSpLocks noChangeAspect="1"/>
          </p:cNvGrpSpPr>
          <p:nvPr/>
        </p:nvGrpSpPr>
        <p:grpSpPr>
          <a:xfrm>
            <a:off x="7969788" y="1779056"/>
            <a:ext cx="2359891" cy="2359882"/>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sp>
        <p:nvSpPr>
          <p:cNvPr id="11" name="TextBox 11"/>
          <p:cNvSpPr txBox="1"/>
          <p:nvPr/>
        </p:nvSpPr>
        <p:spPr>
          <a:xfrm>
            <a:off x="8379363" y="431397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Python</a:t>
            </a:r>
          </a:p>
        </p:txBody>
      </p:sp>
      <p:grpSp>
        <p:nvGrpSpPr>
          <p:cNvPr id="12" name="Group 12"/>
          <p:cNvGrpSpPr/>
          <p:nvPr/>
        </p:nvGrpSpPr>
        <p:grpSpPr>
          <a:xfrm>
            <a:off x="11531251" y="2958997"/>
            <a:ext cx="3647115" cy="2410666"/>
            <a:chOff x="0" y="0"/>
            <a:chExt cx="2611057" cy="1725854"/>
          </a:xfrm>
        </p:grpSpPr>
        <p:sp>
          <p:nvSpPr>
            <p:cNvPr id="13" name="Freeform 13"/>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14" name="Group 14"/>
          <p:cNvGrpSpPr/>
          <p:nvPr/>
        </p:nvGrpSpPr>
        <p:grpSpPr>
          <a:xfrm>
            <a:off x="7407886" y="6674494"/>
            <a:ext cx="3647115" cy="2410666"/>
            <a:chOff x="0" y="0"/>
            <a:chExt cx="2611057" cy="1725854"/>
          </a:xfrm>
        </p:grpSpPr>
        <p:sp>
          <p:nvSpPr>
            <p:cNvPr id="15" name="Freeform 15"/>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16" name="Group 16"/>
          <p:cNvGrpSpPr>
            <a:grpSpLocks noChangeAspect="1"/>
          </p:cNvGrpSpPr>
          <p:nvPr/>
        </p:nvGrpSpPr>
        <p:grpSpPr>
          <a:xfrm>
            <a:off x="8080073" y="5441974"/>
            <a:ext cx="2359891" cy="2359882"/>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747" r="-16747"/>
              </a:stretch>
            </a:blipFill>
          </p:spPr>
        </p:sp>
      </p:grpSp>
      <p:sp>
        <p:nvSpPr>
          <p:cNvPr id="18" name="TextBox 18"/>
          <p:cNvSpPr txBox="1"/>
          <p:nvPr/>
        </p:nvSpPr>
        <p:spPr>
          <a:xfrm>
            <a:off x="1953410" y="439206"/>
            <a:ext cx="15518092"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Technologies and Algorithms</a:t>
            </a:r>
          </a:p>
        </p:txBody>
      </p:sp>
      <p:grpSp>
        <p:nvGrpSpPr>
          <p:cNvPr id="19" name="Group 19"/>
          <p:cNvGrpSpPr>
            <a:grpSpLocks noChangeAspect="1"/>
          </p:cNvGrpSpPr>
          <p:nvPr/>
        </p:nvGrpSpPr>
        <p:grpSpPr>
          <a:xfrm>
            <a:off x="12419302" y="1779056"/>
            <a:ext cx="2174061" cy="2174052"/>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3872"/>
              </a:stretch>
            </a:blipFill>
          </p:spPr>
        </p:sp>
      </p:grpSp>
      <p:sp>
        <p:nvSpPr>
          <p:cNvPr id="21" name="TextBox 21"/>
          <p:cNvSpPr txBox="1"/>
          <p:nvPr/>
        </p:nvSpPr>
        <p:spPr>
          <a:xfrm>
            <a:off x="12688328" y="431397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Flutter</a:t>
            </a:r>
          </a:p>
        </p:txBody>
      </p:sp>
      <p:sp>
        <p:nvSpPr>
          <p:cNvPr id="22" name="TextBox 22"/>
          <p:cNvSpPr txBox="1"/>
          <p:nvPr/>
        </p:nvSpPr>
        <p:spPr>
          <a:xfrm>
            <a:off x="7872155" y="818285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Google Colab</a:t>
            </a:r>
          </a:p>
        </p:txBody>
      </p:sp>
      <p:sp>
        <p:nvSpPr>
          <p:cNvPr id="23" name="TextBox 23"/>
          <p:cNvSpPr txBox="1"/>
          <p:nvPr/>
        </p:nvSpPr>
        <p:spPr>
          <a:xfrm>
            <a:off x="3659976" y="818285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Inception v3</a:t>
            </a:r>
          </a:p>
        </p:txBody>
      </p:sp>
      <p:grpSp>
        <p:nvGrpSpPr>
          <p:cNvPr id="24" name="Group 24"/>
          <p:cNvGrpSpPr/>
          <p:nvPr/>
        </p:nvGrpSpPr>
        <p:grpSpPr>
          <a:xfrm>
            <a:off x="3252907" y="6674494"/>
            <a:ext cx="3647115" cy="2410666"/>
            <a:chOff x="0" y="0"/>
            <a:chExt cx="2611057" cy="1725854"/>
          </a:xfrm>
        </p:grpSpPr>
        <p:sp>
          <p:nvSpPr>
            <p:cNvPr id="25" name="Freeform 25"/>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26" name="Group 26"/>
          <p:cNvGrpSpPr>
            <a:grpSpLocks noChangeAspect="1"/>
          </p:cNvGrpSpPr>
          <p:nvPr/>
        </p:nvGrpSpPr>
        <p:grpSpPr>
          <a:xfrm>
            <a:off x="3953669" y="5434394"/>
            <a:ext cx="2359891" cy="2359882"/>
            <a:chOff x="0" y="0"/>
            <a:chExt cx="6350000" cy="6349975"/>
          </a:xfrm>
        </p:grpSpPr>
        <p:sp>
          <p:nvSpPr>
            <p:cNvPr id="27" name="Freeform 2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0216" r="-66866" b="-46534"/>
              </a:stretch>
            </a:blipFill>
          </p:spPr>
        </p:sp>
      </p:grpSp>
      <p:sp>
        <p:nvSpPr>
          <p:cNvPr id="28" name="TextBox 28"/>
          <p:cNvSpPr txBox="1"/>
          <p:nvPr/>
        </p:nvSpPr>
        <p:spPr>
          <a:xfrm>
            <a:off x="3814810" y="8070500"/>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MobileNetV2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5851" y="2845777"/>
            <a:ext cx="5379692" cy="2985729"/>
          </a:xfrm>
          <a:custGeom>
            <a:avLst/>
            <a:gdLst/>
            <a:ahLst/>
            <a:cxnLst/>
            <a:rect l="l" t="t" r="r" b="b"/>
            <a:pathLst>
              <a:path w="5379692" h="2985729">
                <a:moveTo>
                  <a:pt x="0" y="0"/>
                </a:moveTo>
                <a:lnTo>
                  <a:pt x="5379692" y="0"/>
                </a:lnTo>
                <a:lnTo>
                  <a:pt x="5379692" y="2985729"/>
                </a:lnTo>
                <a:lnTo>
                  <a:pt x="0" y="2985729"/>
                </a:lnTo>
                <a:lnTo>
                  <a:pt x="0" y="0"/>
                </a:lnTo>
                <a:close/>
              </a:path>
            </a:pathLst>
          </a:custGeom>
          <a:blipFill>
            <a:blip r:embed="rId2"/>
            <a:stretch>
              <a:fillRect/>
            </a:stretch>
          </a:blipFill>
        </p:spPr>
      </p:sp>
      <p:sp>
        <p:nvSpPr>
          <p:cNvPr id="3" name="Freeform 3"/>
          <p:cNvSpPr/>
          <p:nvPr/>
        </p:nvSpPr>
        <p:spPr>
          <a:xfrm>
            <a:off x="281186" y="6821175"/>
            <a:ext cx="5434357" cy="2846244"/>
          </a:xfrm>
          <a:custGeom>
            <a:avLst/>
            <a:gdLst/>
            <a:ahLst/>
            <a:cxnLst/>
            <a:rect l="l" t="t" r="r" b="b"/>
            <a:pathLst>
              <a:path w="5434357" h="2846244">
                <a:moveTo>
                  <a:pt x="0" y="0"/>
                </a:moveTo>
                <a:lnTo>
                  <a:pt x="5434357" y="0"/>
                </a:lnTo>
                <a:lnTo>
                  <a:pt x="5434357" y="2846244"/>
                </a:lnTo>
                <a:lnTo>
                  <a:pt x="0" y="2846244"/>
                </a:lnTo>
                <a:lnTo>
                  <a:pt x="0" y="0"/>
                </a:lnTo>
                <a:close/>
              </a:path>
            </a:pathLst>
          </a:custGeom>
          <a:blipFill>
            <a:blip r:embed="rId3"/>
            <a:stretch>
              <a:fillRect/>
            </a:stretch>
          </a:blipFill>
        </p:spPr>
      </p:sp>
      <p:sp>
        <p:nvSpPr>
          <p:cNvPr id="4" name="Freeform 4"/>
          <p:cNvSpPr/>
          <p:nvPr/>
        </p:nvSpPr>
        <p:spPr>
          <a:xfrm rot="-10800000">
            <a:off x="5827455" y="5575231"/>
            <a:ext cx="755627" cy="2057400"/>
          </a:xfrm>
          <a:custGeom>
            <a:avLst/>
            <a:gdLst/>
            <a:ahLst/>
            <a:cxnLst/>
            <a:rect l="l" t="t" r="r" b="b"/>
            <a:pathLst>
              <a:path w="755627" h="2057400">
                <a:moveTo>
                  <a:pt x="0" y="0"/>
                </a:moveTo>
                <a:lnTo>
                  <a:pt x="755627" y="0"/>
                </a:lnTo>
                <a:lnTo>
                  <a:pt x="75562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369758" y="6821175"/>
            <a:ext cx="8100536" cy="3159012"/>
          </a:xfrm>
          <a:custGeom>
            <a:avLst/>
            <a:gdLst/>
            <a:ahLst/>
            <a:cxnLst/>
            <a:rect l="l" t="t" r="r" b="b"/>
            <a:pathLst>
              <a:path w="8100536" h="3159012">
                <a:moveTo>
                  <a:pt x="0" y="0"/>
                </a:moveTo>
                <a:lnTo>
                  <a:pt x="8100536" y="0"/>
                </a:lnTo>
                <a:lnTo>
                  <a:pt x="8100536" y="3159012"/>
                </a:lnTo>
                <a:lnTo>
                  <a:pt x="0" y="3159012"/>
                </a:lnTo>
                <a:lnTo>
                  <a:pt x="0" y="0"/>
                </a:lnTo>
                <a:close/>
              </a:path>
            </a:pathLst>
          </a:custGeom>
          <a:blipFill>
            <a:blip r:embed="rId6"/>
            <a:stretch>
              <a:fillRect r="-1292"/>
            </a:stretch>
          </a:blipFill>
        </p:spPr>
      </p:sp>
      <p:sp>
        <p:nvSpPr>
          <p:cNvPr id="6" name="AutoShape 6"/>
          <p:cNvSpPr/>
          <p:nvPr/>
        </p:nvSpPr>
        <p:spPr>
          <a:xfrm flipH="1" flipV="1">
            <a:off x="8288092" y="1691968"/>
            <a:ext cx="9528" cy="8288219"/>
          </a:xfrm>
          <a:prstGeom prst="line">
            <a:avLst/>
          </a:prstGeom>
          <a:ln w="38100" cap="flat">
            <a:solidFill>
              <a:srgbClr val="000000"/>
            </a:solidFill>
            <a:prstDash val="sysDot"/>
            <a:headEnd type="none" w="sm" len="sm"/>
            <a:tailEnd type="none" w="sm" len="sm"/>
          </a:ln>
        </p:spPr>
      </p:sp>
      <p:sp>
        <p:nvSpPr>
          <p:cNvPr id="7" name="Freeform 7"/>
          <p:cNvSpPr/>
          <p:nvPr/>
        </p:nvSpPr>
        <p:spPr>
          <a:xfrm>
            <a:off x="8946513" y="2845777"/>
            <a:ext cx="8947027" cy="3758154"/>
          </a:xfrm>
          <a:custGeom>
            <a:avLst/>
            <a:gdLst/>
            <a:ahLst/>
            <a:cxnLst/>
            <a:rect l="l" t="t" r="r" b="b"/>
            <a:pathLst>
              <a:path w="8947027" h="3758154">
                <a:moveTo>
                  <a:pt x="0" y="0"/>
                </a:moveTo>
                <a:lnTo>
                  <a:pt x="8947027" y="0"/>
                </a:lnTo>
                <a:lnTo>
                  <a:pt x="8947027" y="3758154"/>
                </a:lnTo>
                <a:lnTo>
                  <a:pt x="0" y="3758154"/>
                </a:lnTo>
                <a:lnTo>
                  <a:pt x="0" y="0"/>
                </a:lnTo>
                <a:close/>
              </a:path>
            </a:pathLst>
          </a:custGeom>
          <a:blipFill>
            <a:blip r:embed="rId7"/>
            <a:stretch>
              <a:fillRect t="-3852" r="-2820" b="-3852"/>
            </a:stretch>
          </a:blipFill>
        </p:spPr>
      </p:sp>
      <p:sp>
        <p:nvSpPr>
          <p:cNvPr id="8" name="TextBox 8"/>
          <p:cNvSpPr txBox="1"/>
          <p:nvPr/>
        </p:nvSpPr>
        <p:spPr>
          <a:xfrm>
            <a:off x="3611912" y="22541"/>
            <a:ext cx="14204899" cy="1269363"/>
          </a:xfrm>
          <a:prstGeom prst="rect">
            <a:avLst/>
          </a:prstGeom>
        </p:spPr>
        <p:txBody>
          <a:bodyPr lIns="0" tIns="0" rIns="0" bIns="0" rtlCol="0" anchor="t">
            <a:spAutoFit/>
          </a:bodyPr>
          <a:lstStyle/>
          <a:p>
            <a:pPr algn="l">
              <a:lnSpc>
                <a:spcPts val="10360"/>
              </a:lnSpc>
            </a:pPr>
            <a:r>
              <a:rPr lang="en-US" sz="7400" b="1">
                <a:solidFill>
                  <a:srgbClr val="141414"/>
                </a:solidFill>
                <a:latin typeface="Nunito Sans Heavy"/>
                <a:ea typeface="Nunito Sans Heavy"/>
                <a:cs typeface="Nunito Sans Heavy"/>
                <a:sym typeface="Nunito Sans Heavy"/>
              </a:rPr>
              <a:t>Evidences for Completion</a:t>
            </a:r>
          </a:p>
        </p:txBody>
      </p:sp>
      <p:sp>
        <p:nvSpPr>
          <p:cNvPr id="9" name="TextBox 9"/>
          <p:cNvSpPr txBox="1"/>
          <p:nvPr/>
        </p:nvSpPr>
        <p:spPr>
          <a:xfrm>
            <a:off x="702647" y="1879675"/>
            <a:ext cx="5124808" cy="932079"/>
          </a:xfrm>
          <a:prstGeom prst="rect">
            <a:avLst/>
          </a:prstGeom>
        </p:spPr>
        <p:txBody>
          <a:bodyPr lIns="0" tIns="0" rIns="0" bIns="0" rtlCol="0" anchor="t">
            <a:spAutoFit/>
          </a:bodyPr>
          <a:lstStyle/>
          <a:p>
            <a:pPr algn="ctr">
              <a:lnSpc>
                <a:spcPts val="3750"/>
              </a:lnSpc>
            </a:pPr>
            <a:r>
              <a:rPr lang="en-US" sz="2678" b="1">
                <a:solidFill>
                  <a:srgbClr val="3D85D3"/>
                </a:solidFill>
                <a:latin typeface="Nunito Sans Heavy"/>
                <a:ea typeface="Nunito Sans Heavy"/>
                <a:cs typeface="Nunito Sans Heavy"/>
                <a:sym typeface="Nunito Sans Heavy"/>
              </a:rPr>
              <a:t>Architecture of Implementation</a:t>
            </a:r>
          </a:p>
          <a:p>
            <a:pPr algn="ctr">
              <a:lnSpc>
                <a:spcPts val="3750"/>
              </a:lnSpc>
              <a:spcBef>
                <a:spcPct val="0"/>
              </a:spcBef>
            </a:pPr>
            <a:endParaRPr lang="en-US" sz="2678" b="1">
              <a:solidFill>
                <a:srgbClr val="3D85D3"/>
              </a:solidFill>
              <a:latin typeface="Nunito Sans Heavy"/>
              <a:ea typeface="Nunito Sans Heavy"/>
              <a:cs typeface="Nunito Sans Heavy"/>
              <a:sym typeface="Nunito Sans Heavy"/>
            </a:endParaRPr>
          </a:p>
        </p:txBody>
      </p:sp>
      <p:sp>
        <p:nvSpPr>
          <p:cNvPr id="10" name="TextBox 10"/>
          <p:cNvSpPr txBox="1"/>
          <p:nvPr/>
        </p:nvSpPr>
        <p:spPr>
          <a:xfrm>
            <a:off x="6205268" y="5875954"/>
            <a:ext cx="2092352" cy="1408329"/>
          </a:xfrm>
          <a:prstGeom prst="rect">
            <a:avLst/>
          </a:prstGeom>
        </p:spPr>
        <p:txBody>
          <a:bodyPr lIns="0" tIns="0" rIns="0" bIns="0" rtlCol="0" anchor="t">
            <a:spAutoFit/>
          </a:bodyPr>
          <a:lstStyle/>
          <a:p>
            <a:pPr algn="ctr">
              <a:lnSpc>
                <a:spcPts val="3750"/>
              </a:lnSpc>
              <a:spcBef>
                <a:spcPct val="0"/>
              </a:spcBef>
            </a:pPr>
            <a:r>
              <a:rPr lang="en-US" sz="2678" b="1">
                <a:solidFill>
                  <a:srgbClr val="3D85D3"/>
                </a:solidFill>
                <a:latin typeface="Nunito Sans Heavy"/>
                <a:ea typeface="Nunito Sans Heavy"/>
                <a:cs typeface="Nunito Sans Heavy"/>
                <a:sym typeface="Nunito Sans Heavy"/>
              </a:rPr>
              <a:t>Frontend and Backend</a:t>
            </a:r>
          </a:p>
        </p:txBody>
      </p:sp>
      <p:sp>
        <p:nvSpPr>
          <p:cNvPr id="11" name="TextBox 11"/>
          <p:cNvSpPr txBox="1"/>
          <p:nvPr/>
        </p:nvSpPr>
        <p:spPr>
          <a:xfrm>
            <a:off x="9158764" y="1913698"/>
            <a:ext cx="8100536" cy="455829"/>
          </a:xfrm>
          <a:prstGeom prst="rect">
            <a:avLst/>
          </a:prstGeom>
        </p:spPr>
        <p:txBody>
          <a:bodyPr lIns="0" tIns="0" rIns="0" bIns="0" rtlCol="0" anchor="t">
            <a:spAutoFit/>
          </a:bodyPr>
          <a:lstStyle/>
          <a:p>
            <a:pPr algn="ctr">
              <a:lnSpc>
                <a:spcPts val="3750"/>
              </a:lnSpc>
              <a:spcBef>
                <a:spcPct val="0"/>
              </a:spcBef>
            </a:pPr>
            <a:r>
              <a:rPr lang="en-US" sz="2678" b="1">
                <a:solidFill>
                  <a:srgbClr val="3D85D3"/>
                </a:solidFill>
                <a:latin typeface="Nunito Sans Heavy"/>
                <a:ea typeface="Nunito Sans Heavy"/>
                <a:cs typeface="Nunito Sans Heavy"/>
                <a:sym typeface="Nunito Sans Heavy"/>
              </a:rPr>
              <a:t>Model training using google colab ( MobileNetV2)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8205612"/>
            <a:ext cx="0" cy="571508"/>
          </a:xfrm>
          <a:prstGeom prst="line">
            <a:avLst/>
          </a:prstGeom>
          <a:ln w="76200" cap="rnd">
            <a:solidFill>
              <a:srgbClr val="FFFFFF"/>
            </a:solidFill>
            <a:prstDash val="solid"/>
            <a:headEnd type="none" w="sm" len="sm"/>
            <a:tailEnd type="arrow" w="med" len="sm"/>
          </a:ln>
        </p:spPr>
      </p:sp>
      <p:sp>
        <p:nvSpPr>
          <p:cNvPr id="3" name="AutoShape 3"/>
          <p:cNvSpPr/>
          <p:nvPr/>
        </p:nvSpPr>
        <p:spPr>
          <a:xfrm>
            <a:off x="14799477" y="8205612"/>
            <a:ext cx="0" cy="571508"/>
          </a:xfrm>
          <a:prstGeom prst="line">
            <a:avLst/>
          </a:prstGeom>
          <a:ln w="76200" cap="rnd">
            <a:solidFill>
              <a:srgbClr val="FFFFFF"/>
            </a:solidFill>
            <a:prstDash val="solid"/>
            <a:headEnd type="none" w="sm" len="sm"/>
            <a:tailEnd type="arrow" w="med" len="sm"/>
          </a:ln>
        </p:spPr>
      </p:sp>
      <p:sp>
        <p:nvSpPr>
          <p:cNvPr id="4" name="Freeform 4"/>
          <p:cNvSpPr/>
          <p:nvPr/>
        </p:nvSpPr>
        <p:spPr>
          <a:xfrm>
            <a:off x="2444592" y="2855074"/>
            <a:ext cx="3582468" cy="6759374"/>
          </a:xfrm>
          <a:custGeom>
            <a:avLst/>
            <a:gdLst/>
            <a:ahLst/>
            <a:cxnLst/>
            <a:rect l="l" t="t" r="r" b="b"/>
            <a:pathLst>
              <a:path w="3582468" h="6759374">
                <a:moveTo>
                  <a:pt x="0" y="0"/>
                </a:moveTo>
                <a:lnTo>
                  <a:pt x="3582468" y="0"/>
                </a:lnTo>
                <a:lnTo>
                  <a:pt x="3582468" y="6759374"/>
                </a:lnTo>
                <a:lnTo>
                  <a:pt x="0" y="6759374"/>
                </a:lnTo>
                <a:lnTo>
                  <a:pt x="0" y="0"/>
                </a:lnTo>
                <a:close/>
              </a:path>
            </a:pathLst>
          </a:custGeom>
          <a:blipFill>
            <a:blip r:embed="rId2"/>
            <a:stretch>
              <a:fillRect/>
            </a:stretch>
          </a:blipFill>
        </p:spPr>
      </p:sp>
      <p:sp>
        <p:nvSpPr>
          <p:cNvPr id="5" name="Freeform 5"/>
          <p:cNvSpPr/>
          <p:nvPr/>
        </p:nvSpPr>
        <p:spPr>
          <a:xfrm>
            <a:off x="6649253" y="4434412"/>
            <a:ext cx="3574522" cy="6760326"/>
          </a:xfrm>
          <a:custGeom>
            <a:avLst/>
            <a:gdLst/>
            <a:ahLst/>
            <a:cxnLst/>
            <a:rect l="l" t="t" r="r" b="b"/>
            <a:pathLst>
              <a:path w="3574522" h="6760326">
                <a:moveTo>
                  <a:pt x="0" y="0"/>
                </a:moveTo>
                <a:lnTo>
                  <a:pt x="3574522" y="0"/>
                </a:lnTo>
                <a:lnTo>
                  <a:pt x="3574522" y="6760326"/>
                </a:lnTo>
                <a:lnTo>
                  <a:pt x="0" y="6760326"/>
                </a:lnTo>
                <a:lnTo>
                  <a:pt x="0" y="0"/>
                </a:lnTo>
                <a:close/>
              </a:path>
            </a:pathLst>
          </a:custGeom>
          <a:blipFill>
            <a:blip r:embed="rId3"/>
            <a:stretch>
              <a:fillRect/>
            </a:stretch>
          </a:blipFill>
        </p:spPr>
      </p:sp>
      <p:sp>
        <p:nvSpPr>
          <p:cNvPr id="6" name="AutoShape 6"/>
          <p:cNvSpPr/>
          <p:nvPr/>
        </p:nvSpPr>
        <p:spPr>
          <a:xfrm flipH="1" flipV="1">
            <a:off x="10865018" y="1708770"/>
            <a:ext cx="9528" cy="8288219"/>
          </a:xfrm>
          <a:prstGeom prst="line">
            <a:avLst/>
          </a:prstGeom>
          <a:ln w="38100" cap="flat">
            <a:solidFill>
              <a:srgbClr val="000000"/>
            </a:solidFill>
            <a:prstDash val="sysDot"/>
            <a:headEnd type="none" w="sm" len="sm"/>
            <a:tailEnd type="none" w="sm" len="sm"/>
          </a:ln>
        </p:spPr>
      </p:sp>
      <p:sp>
        <p:nvSpPr>
          <p:cNvPr id="7" name="Freeform 7"/>
          <p:cNvSpPr/>
          <p:nvPr/>
        </p:nvSpPr>
        <p:spPr>
          <a:xfrm>
            <a:off x="11867637" y="4595712"/>
            <a:ext cx="5341060" cy="1984352"/>
          </a:xfrm>
          <a:custGeom>
            <a:avLst/>
            <a:gdLst/>
            <a:ahLst/>
            <a:cxnLst/>
            <a:rect l="l" t="t" r="r" b="b"/>
            <a:pathLst>
              <a:path w="5341060" h="1984352">
                <a:moveTo>
                  <a:pt x="0" y="0"/>
                </a:moveTo>
                <a:lnTo>
                  <a:pt x="5341060" y="0"/>
                </a:lnTo>
                <a:lnTo>
                  <a:pt x="5341060" y="1984352"/>
                </a:lnTo>
                <a:lnTo>
                  <a:pt x="0" y="1984352"/>
                </a:lnTo>
                <a:lnTo>
                  <a:pt x="0" y="0"/>
                </a:lnTo>
                <a:close/>
              </a:path>
            </a:pathLst>
          </a:custGeom>
          <a:blipFill>
            <a:blip r:embed="rId4"/>
            <a:stretch>
              <a:fillRect/>
            </a:stretch>
          </a:blipFill>
          <a:ln w="57150" cap="sq">
            <a:solidFill>
              <a:srgbClr val="000000"/>
            </a:solidFill>
            <a:prstDash val="solid"/>
            <a:miter/>
          </a:ln>
        </p:spPr>
      </p:sp>
      <p:sp>
        <p:nvSpPr>
          <p:cNvPr id="8" name="TextBox 8"/>
          <p:cNvSpPr txBox="1"/>
          <p:nvPr/>
        </p:nvSpPr>
        <p:spPr>
          <a:xfrm>
            <a:off x="5287301" y="6125"/>
            <a:ext cx="15239090"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Evidences for Completion</a:t>
            </a:r>
          </a:p>
        </p:txBody>
      </p:sp>
      <p:sp>
        <p:nvSpPr>
          <p:cNvPr id="9" name="TextBox 9"/>
          <p:cNvSpPr txBox="1"/>
          <p:nvPr/>
        </p:nvSpPr>
        <p:spPr>
          <a:xfrm>
            <a:off x="304003" y="1661145"/>
            <a:ext cx="6345251" cy="984149"/>
          </a:xfrm>
          <a:prstGeom prst="rect">
            <a:avLst/>
          </a:prstGeom>
        </p:spPr>
        <p:txBody>
          <a:bodyPr lIns="0" tIns="0" rIns="0" bIns="0" rtlCol="0" anchor="t">
            <a:spAutoFit/>
          </a:bodyPr>
          <a:lstStyle/>
          <a:p>
            <a:pPr algn="l">
              <a:lnSpc>
                <a:spcPts val="4030"/>
              </a:lnSpc>
              <a:spcBef>
                <a:spcPct val="0"/>
              </a:spcBef>
            </a:pPr>
            <a:r>
              <a:rPr lang="en-US" sz="2878" b="1">
                <a:solidFill>
                  <a:srgbClr val="3D85D3"/>
                </a:solidFill>
                <a:latin typeface="Nunito Sans Heavy"/>
                <a:ea typeface="Nunito Sans Heavy"/>
                <a:cs typeface="Nunito Sans Heavy"/>
                <a:sym typeface="Nunito Sans Heavy"/>
              </a:rPr>
              <a:t>Final outputs that show a mobile interface detecting driver behaviors</a:t>
            </a:r>
          </a:p>
        </p:txBody>
      </p:sp>
      <p:sp>
        <p:nvSpPr>
          <p:cNvPr id="10" name="TextBox 10"/>
          <p:cNvSpPr txBox="1"/>
          <p:nvPr/>
        </p:nvSpPr>
        <p:spPr>
          <a:xfrm>
            <a:off x="11867637" y="2807449"/>
            <a:ext cx="5863680" cy="932079"/>
          </a:xfrm>
          <a:prstGeom prst="rect">
            <a:avLst/>
          </a:prstGeom>
        </p:spPr>
        <p:txBody>
          <a:bodyPr lIns="0" tIns="0" rIns="0" bIns="0" rtlCol="0" anchor="t">
            <a:spAutoFit/>
          </a:bodyPr>
          <a:lstStyle/>
          <a:p>
            <a:pPr algn="l">
              <a:lnSpc>
                <a:spcPts val="3750"/>
              </a:lnSpc>
              <a:spcBef>
                <a:spcPct val="0"/>
              </a:spcBef>
            </a:pPr>
            <a:r>
              <a:rPr lang="en-US" sz="2678" b="1">
                <a:solidFill>
                  <a:srgbClr val="3D85D3"/>
                </a:solidFill>
                <a:latin typeface="Nunito Sans Heavy"/>
                <a:ea typeface="Nunito Sans Heavy"/>
                <a:cs typeface="Nunito Sans Heavy"/>
                <a:sym typeface="Nunito Sans Heavy"/>
              </a:rPr>
              <a:t>Display voice based alerts to warn the driver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858246" y="8167516"/>
            <a:ext cx="571508" cy="0"/>
          </a:xfrm>
          <a:prstGeom prst="line">
            <a:avLst/>
          </a:prstGeom>
          <a:ln w="76200" cap="rnd">
            <a:solidFill>
              <a:srgbClr val="FFFFFF"/>
            </a:solidFill>
            <a:prstDash val="solid"/>
            <a:headEnd type="none" w="sm" len="sm"/>
            <a:tailEnd type="arrow" w="med" len="sm"/>
          </a:ln>
        </p:spPr>
      </p:sp>
      <p:grpSp>
        <p:nvGrpSpPr>
          <p:cNvPr id="3" name="Group 3"/>
          <p:cNvGrpSpPr/>
          <p:nvPr/>
        </p:nvGrpSpPr>
        <p:grpSpPr>
          <a:xfrm>
            <a:off x="15431707" y="652440"/>
            <a:ext cx="4530667" cy="1335110"/>
            <a:chOff x="0" y="0"/>
            <a:chExt cx="1193262" cy="351634"/>
          </a:xfrm>
        </p:grpSpPr>
        <p:sp>
          <p:nvSpPr>
            <p:cNvPr id="4" name="Freeform 4"/>
            <p:cNvSpPr/>
            <p:nvPr/>
          </p:nvSpPr>
          <p:spPr>
            <a:xfrm>
              <a:off x="0" y="0"/>
              <a:ext cx="1193262" cy="351634"/>
            </a:xfrm>
            <a:custGeom>
              <a:avLst/>
              <a:gdLst/>
              <a:ahLst/>
              <a:cxnLst/>
              <a:rect l="l" t="t" r="r" b="b"/>
              <a:pathLst>
                <a:path w="1193262" h="351634">
                  <a:moveTo>
                    <a:pt x="87148" y="0"/>
                  </a:moveTo>
                  <a:lnTo>
                    <a:pt x="1106114" y="0"/>
                  </a:lnTo>
                  <a:cubicBezTo>
                    <a:pt x="1154245" y="0"/>
                    <a:pt x="1193262" y="39017"/>
                    <a:pt x="1193262" y="87148"/>
                  </a:cubicBezTo>
                  <a:lnTo>
                    <a:pt x="1193262" y="264486"/>
                  </a:lnTo>
                  <a:cubicBezTo>
                    <a:pt x="1193262" y="312616"/>
                    <a:pt x="1154245" y="351634"/>
                    <a:pt x="1106114" y="351634"/>
                  </a:cubicBezTo>
                  <a:lnTo>
                    <a:pt x="87148" y="351634"/>
                  </a:lnTo>
                  <a:cubicBezTo>
                    <a:pt x="39017" y="351634"/>
                    <a:pt x="0" y="312616"/>
                    <a:pt x="0" y="264486"/>
                  </a:cubicBezTo>
                  <a:lnTo>
                    <a:pt x="0" y="87148"/>
                  </a:lnTo>
                  <a:cubicBezTo>
                    <a:pt x="0" y="39017"/>
                    <a:pt x="39017" y="0"/>
                    <a:pt x="87148" y="0"/>
                  </a:cubicBezTo>
                  <a:close/>
                </a:path>
              </a:pathLst>
            </a:custGeom>
            <a:solidFill>
              <a:srgbClr val="3D85D3"/>
            </a:solidFill>
          </p:spPr>
        </p:sp>
        <p:sp>
          <p:nvSpPr>
            <p:cNvPr id="5" name="TextBox 5"/>
            <p:cNvSpPr txBox="1"/>
            <p:nvPr/>
          </p:nvSpPr>
          <p:spPr>
            <a:xfrm>
              <a:off x="0" y="28575"/>
              <a:ext cx="1193262" cy="323059"/>
            </a:xfrm>
            <a:prstGeom prst="rect">
              <a:avLst/>
            </a:prstGeom>
          </p:spPr>
          <p:txBody>
            <a:bodyPr lIns="50800" tIns="50800" rIns="50800" bIns="50800" rtlCol="0" anchor="ctr"/>
            <a:lstStyle/>
            <a:p>
              <a:pPr algn="ctr">
                <a:lnSpc>
                  <a:spcPts val="2691"/>
                </a:lnSpc>
              </a:pPr>
              <a:endParaRPr/>
            </a:p>
          </p:txBody>
        </p:sp>
      </p:grpSp>
      <p:sp>
        <p:nvSpPr>
          <p:cNvPr id="6" name="TextBox 6"/>
          <p:cNvSpPr txBox="1"/>
          <p:nvPr/>
        </p:nvSpPr>
        <p:spPr>
          <a:xfrm>
            <a:off x="5785360" y="892958"/>
            <a:ext cx="12730514" cy="1035050"/>
          </a:xfrm>
          <a:prstGeom prst="rect">
            <a:avLst/>
          </a:prstGeom>
        </p:spPr>
        <p:txBody>
          <a:bodyPr lIns="0" tIns="0" rIns="0" bIns="0" rtlCol="0" anchor="t">
            <a:spAutoFit/>
          </a:bodyPr>
          <a:lstStyle/>
          <a:p>
            <a:pPr algn="ctr">
              <a:lnSpc>
                <a:spcPts val="7600"/>
              </a:lnSpc>
            </a:pPr>
            <a:r>
              <a:rPr lang="en-US" sz="8000" b="1">
                <a:solidFill>
                  <a:srgbClr val="141414"/>
                </a:solidFill>
                <a:latin typeface="Nunito Sans Heavy"/>
                <a:ea typeface="Nunito Sans Heavy"/>
                <a:cs typeface="Nunito Sans Heavy"/>
                <a:sym typeface="Nunito Sans Heavy"/>
              </a:rPr>
              <a:t>References</a:t>
            </a:r>
          </a:p>
        </p:txBody>
      </p:sp>
      <p:sp>
        <p:nvSpPr>
          <p:cNvPr id="7" name="TextBox 7"/>
          <p:cNvSpPr txBox="1"/>
          <p:nvPr/>
        </p:nvSpPr>
        <p:spPr>
          <a:xfrm>
            <a:off x="1198124" y="2141775"/>
            <a:ext cx="16799665" cy="7929753"/>
          </a:xfrm>
          <a:prstGeom prst="rect">
            <a:avLst/>
          </a:prstGeom>
        </p:spPr>
        <p:txBody>
          <a:bodyPr lIns="0" tIns="0" rIns="0" bIns="0" rtlCol="0" anchor="t">
            <a:spAutoFit/>
          </a:bodyPr>
          <a:lstStyle/>
          <a:p>
            <a:pPr algn="l">
              <a:lnSpc>
                <a:spcPts val="3906"/>
              </a:lnSpc>
            </a:pPr>
            <a:endParaRPr/>
          </a:p>
          <a:p>
            <a:pPr algn="l">
              <a:lnSpc>
                <a:spcPts val="3906"/>
              </a:lnSpc>
            </a:pPr>
            <a:r>
              <a:rPr lang="en-US" sz="3100" b="1" spc="80">
                <a:solidFill>
                  <a:srgbClr val="3D85D3"/>
                </a:solidFill>
                <a:latin typeface="Nunito Sans Bold"/>
                <a:ea typeface="Nunito Sans Bold"/>
                <a:cs typeface="Nunito Sans Bold"/>
                <a:sym typeface="Nunito Sans Bold"/>
              </a:rPr>
              <a:t>[1]  World Bank, "Delivering Road Safety in Sri Lanka: Leadership Priorities and Initiatives to 2030," [Online]. Available: https://documents.worldbank.org/curated/en/976361582088610795/pdf/Delivering-Road-Safety-in-Sri-Lanka-Leadership-Priorities-and-Initiatives-to-2030.pdf.</a:t>
            </a: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r>
              <a:rPr lang="en-US" sz="3100" b="1" spc="80">
                <a:solidFill>
                  <a:srgbClr val="3D85D3"/>
                </a:solidFill>
                <a:latin typeface="Nunito Sans Bold"/>
                <a:ea typeface="Nunito Sans Bold"/>
                <a:cs typeface="Nunito Sans Bold"/>
                <a:sym typeface="Nunito Sans Bold"/>
              </a:rPr>
              <a:t>[2]  "Prioritizing Road Safety: A Global Challenge and Sri Lanka's Perspective," Numbers.lk, [Online]. Available: https://numbers.lk/news/prioritizing-road-safety-a-global-challenge-and-sri-lanka-s-perspective.</a:t>
            </a: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r>
              <a:rPr lang="en-US" sz="3100" b="1" spc="80">
                <a:solidFill>
                  <a:srgbClr val="3D85D3"/>
                </a:solidFill>
                <a:latin typeface="Nunito Sans Bold"/>
                <a:ea typeface="Nunito Sans Bold"/>
                <a:cs typeface="Nunito Sans Bold"/>
                <a:sym typeface="Nunito Sans Bold"/>
              </a:rPr>
              <a:t>[3]  N. D. Sinclair, "Three Ways to Improve Road Safety in Sri Lanka," Asian Development Blog, 15-Jan-2024, [Online]. Available: https://blogs.adb.org/blog/three-ways-improve-road-safety-sri-lanka.</a:t>
            </a:r>
          </a:p>
          <a:p>
            <a:pPr algn="l">
              <a:lnSpc>
                <a:spcPts val="3906"/>
              </a:lnSpc>
            </a:pPr>
            <a:endParaRPr lang="en-US" sz="3100" b="1" spc="80">
              <a:solidFill>
                <a:srgbClr val="3D85D3"/>
              </a:solidFill>
              <a:latin typeface="Nunito Sans Bold"/>
              <a:ea typeface="Nunito Sans Bold"/>
              <a:cs typeface="Nunito Sans Bold"/>
              <a:sym typeface="Nunito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76628" y="6270845"/>
            <a:ext cx="1319606" cy="1199192"/>
          </a:xfrm>
          <a:custGeom>
            <a:avLst/>
            <a:gdLst/>
            <a:ahLst/>
            <a:cxnLst/>
            <a:rect l="l" t="t" r="r" b="b"/>
            <a:pathLst>
              <a:path w="1319606" h="1199192">
                <a:moveTo>
                  <a:pt x="0" y="0"/>
                </a:moveTo>
                <a:lnTo>
                  <a:pt x="1319606" y="0"/>
                </a:lnTo>
                <a:lnTo>
                  <a:pt x="1319606" y="1199192"/>
                </a:lnTo>
                <a:lnTo>
                  <a:pt x="0" y="1199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57938" y="2484733"/>
            <a:ext cx="5183616" cy="51836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85D3"/>
            </a:solidFill>
          </p:spPr>
        </p:sp>
        <p:sp>
          <p:nvSpPr>
            <p:cNvPr id="5" name="TextBox 5"/>
            <p:cNvSpPr txBox="1"/>
            <p:nvPr/>
          </p:nvSpPr>
          <p:spPr>
            <a:xfrm>
              <a:off x="76200" y="104775"/>
              <a:ext cx="660400" cy="631825"/>
            </a:xfrm>
            <a:prstGeom prst="rect">
              <a:avLst/>
            </a:prstGeom>
          </p:spPr>
          <p:txBody>
            <a:bodyPr lIns="50800" tIns="50800" rIns="50800" bIns="50800" rtlCol="0" anchor="ctr"/>
            <a:lstStyle/>
            <a:p>
              <a:pPr algn="ctr">
                <a:lnSpc>
                  <a:spcPts val="2691"/>
                </a:lnSpc>
              </a:pPr>
              <a:endParaRPr/>
            </a:p>
          </p:txBody>
        </p:sp>
      </p:grpSp>
      <p:sp>
        <p:nvSpPr>
          <p:cNvPr id="6" name="TextBox 6"/>
          <p:cNvSpPr txBox="1"/>
          <p:nvPr/>
        </p:nvSpPr>
        <p:spPr>
          <a:xfrm>
            <a:off x="7167542" y="3315324"/>
            <a:ext cx="11120458" cy="2959100"/>
          </a:xfrm>
          <a:prstGeom prst="rect">
            <a:avLst/>
          </a:prstGeom>
        </p:spPr>
        <p:txBody>
          <a:bodyPr lIns="0" tIns="0" rIns="0" bIns="0" rtlCol="0" anchor="t">
            <a:spAutoFit/>
          </a:bodyPr>
          <a:lstStyle/>
          <a:p>
            <a:pPr algn="l">
              <a:lnSpc>
                <a:spcPts val="7600"/>
              </a:lnSpc>
            </a:pPr>
            <a:r>
              <a:rPr lang="en-US" sz="8000" b="1">
                <a:solidFill>
                  <a:srgbClr val="141414"/>
                </a:solidFill>
                <a:latin typeface="Nunito Sans Heavy"/>
                <a:ea typeface="Nunito Sans Heavy"/>
                <a:cs typeface="Nunito Sans Heavy"/>
                <a:sym typeface="Nunito Sans Heavy"/>
              </a:rPr>
              <a:t>Advanced road sign detection and narration</a:t>
            </a:r>
          </a:p>
        </p:txBody>
      </p:sp>
      <p:sp>
        <p:nvSpPr>
          <p:cNvPr id="7" name="TextBox 7"/>
          <p:cNvSpPr txBox="1"/>
          <p:nvPr/>
        </p:nvSpPr>
        <p:spPr>
          <a:xfrm>
            <a:off x="7167542" y="7076441"/>
            <a:ext cx="11120458" cy="800103"/>
          </a:xfrm>
          <a:prstGeom prst="rect">
            <a:avLst/>
          </a:prstGeom>
        </p:spPr>
        <p:txBody>
          <a:bodyPr lIns="0" tIns="0" rIns="0" bIns="0" rtlCol="0" anchor="t">
            <a:spAutoFit/>
          </a:bodyPr>
          <a:lstStyle/>
          <a:p>
            <a:pPr algn="l">
              <a:lnSpc>
                <a:spcPts val="5985"/>
              </a:lnSpc>
            </a:pPr>
            <a:r>
              <a:rPr lang="en-US" sz="6300">
                <a:solidFill>
                  <a:srgbClr val="141414"/>
                </a:solidFill>
                <a:latin typeface="Nunito Sans"/>
                <a:ea typeface="Nunito Sans"/>
                <a:cs typeface="Nunito Sans"/>
                <a:sym typeface="Nunito Sans"/>
              </a:rPr>
              <a:t>Wijerathne G.A.R.</a:t>
            </a:r>
          </a:p>
        </p:txBody>
      </p:sp>
      <p:sp>
        <p:nvSpPr>
          <p:cNvPr id="8" name="TextBox 8"/>
          <p:cNvSpPr txBox="1"/>
          <p:nvPr/>
        </p:nvSpPr>
        <p:spPr>
          <a:xfrm>
            <a:off x="7186592" y="7971795"/>
            <a:ext cx="7262985" cy="565309"/>
          </a:xfrm>
          <a:prstGeom prst="rect">
            <a:avLst/>
          </a:prstGeom>
        </p:spPr>
        <p:txBody>
          <a:bodyPr lIns="0" tIns="0" rIns="0" bIns="0" rtlCol="0" anchor="t">
            <a:spAutoFit/>
          </a:bodyPr>
          <a:lstStyle/>
          <a:p>
            <a:pPr algn="l">
              <a:lnSpc>
                <a:spcPts val="4126"/>
              </a:lnSpc>
            </a:pPr>
            <a:r>
              <a:rPr lang="en-US" sz="4343" b="1">
                <a:solidFill>
                  <a:srgbClr val="3D85D3"/>
                </a:solidFill>
                <a:latin typeface="Nunito Sans Bold"/>
                <a:ea typeface="Nunito Sans Bold"/>
                <a:cs typeface="Nunito Sans Bold"/>
                <a:sym typeface="Nunito Sans Bold"/>
              </a:rPr>
              <a:t>IT21349638</a:t>
            </a:r>
          </a:p>
        </p:txBody>
      </p:sp>
      <p:sp>
        <p:nvSpPr>
          <p:cNvPr id="9" name="TextBox 9"/>
          <p:cNvSpPr txBox="1"/>
          <p:nvPr/>
        </p:nvSpPr>
        <p:spPr>
          <a:xfrm>
            <a:off x="7167542" y="1979908"/>
            <a:ext cx="6353582" cy="504825"/>
          </a:xfrm>
          <a:prstGeom prst="rect">
            <a:avLst/>
          </a:prstGeom>
        </p:spPr>
        <p:txBody>
          <a:bodyPr lIns="0" tIns="0" rIns="0" bIns="0" rtlCol="0" anchor="t">
            <a:spAutoFit/>
          </a:bodyPr>
          <a:lstStyle/>
          <a:p>
            <a:pPr algn="l">
              <a:lnSpc>
                <a:spcPts val="3704"/>
              </a:lnSpc>
            </a:pPr>
            <a:r>
              <a:rPr lang="en-US" sz="3899" b="1">
                <a:solidFill>
                  <a:srgbClr val="3D85D3"/>
                </a:solidFill>
                <a:latin typeface="Nunito Sans Bold"/>
                <a:ea typeface="Nunito Sans Bold"/>
                <a:cs typeface="Nunito Sans Bold"/>
                <a:sym typeface="Nunito Sans Bold"/>
              </a:rPr>
              <a:t>Component 2</a:t>
            </a:r>
          </a:p>
        </p:txBody>
      </p:sp>
      <p:grpSp>
        <p:nvGrpSpPr>
          <p:cNvPr id="10" name="Group 10"/>
          <p:cNvGrpSpPr>
            <a:grpSpLocks noChangeAspect="1"/>
          </p:cNvGrpSpPr>
          <p:nvPr/>
        </p:nvGrpSpPr>
        <p:grpSpPr>
          <a:xfrm>
            <a:off x="1460660" y="2679637"/>
            <a:ext cx="4790419" cy="4790400"/>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7144" t="-13206" b="-36361"/>
              </a:stretch>
            </a:blip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049657" y="7834137"/>
            <a:ext cx="0" cy="571508"/>
          </a:xfrm>
          <a:prstGeom prst="line">
            <a:avLst/>
          </a:prstGeom>
          <a:ln w="76200" cap="rnd">
            <a:solidFill>
              <a:srgbClr val="FFFFFF"/>
            </a:solidFill>
            <a:prstDash val="solid"/>
            <a:headEnd type="none" w="sm" len="sm"/>
            <a:tailEnd type="arrow" w="med" len="sm"/>
          </a:ln>
        </p:spPr>
      </p:sp>
      <p:graphicFrame>
        <p:nvGraphicFramePr>
          <p:cNvPr id="3" name="Table 3"/>
          <p:cNvGraphicFramePr>
            <a:graphicFrameLocks noGrp="1"/>
          </p:cNvGraphicFramePr>
          <p:nvPr/>
        </p:nvGraphicFramePr>
        <p:xfrm>
          <a:off x="2305608" y="2987907"/>
          <a:ext cx="13618766" cy="6491357"/>
        </p:xfrm>
        <a:graphic>
          <a:graphicData uri="http://schemas.openxmlformats.org/drawingml/2006/table">
            <a:tbl>
              <a:tblPr/>
              <a:tblGrid>
                <a:gridCol w="4308039">
                  <a:extLst>
                    <a:ext uri="{9D8B030D-6E8A-4147-A177-3AD203B41FA5}">
                      <a16:colId xmlns:a16="http://schemas.microsoft.com/office/drawing/2014/main" val="20000"/>
                    </a:ext>
                  </a:extLst>
                </a:gridCol>
                <a:gridCol w="2429817">
                  <a:extLst>
                    <a:ext uri="{9D8B030D-6E8A-4147-A177-3AD203B41FA5}">
                      <a16:colId xmlns:a16="http://schemas.microsoft.com/office/drawing/2014/main" val="20001"/>
                    </a:ext>
                  </a:extLst>
                </a:gridCol>
                <a:gridCol w="2322038">
                  <a:extLst>
                    <a:ext uri="{9D8B030D-6E8A-4147-A177-3AD203B41FA5}">
                      <a16:colId xmlns:a16="http://schemas.microsoft.com/office/drawing/2014/main" val="20002"/>
                    </a:ext>
                  </a:extLst>
                </a:gridCol>
                <a:gridCol w="2279436">
                  <a:extLst>
                    <a:ext uri="{9D8B030D-6E8A-4147-A177-3AD203B41FA5}">
                      <a16:colId xmlns:a16="http://schemas.microsoft.com/office/drawing/2014/main" val="20003"/>
                    </a:ext>
                  </a:extLst>
                </a:gridCol>
                <a:gridCol w="2279436">
                  <a:extLst>
                    <a:ext uri="{9D8B030D-6E8A-4147-A177-3AD203B41FA5}">
                      <a16:colId xmlns:a16="http://schemas.microsoft.com/office/drawing/2014/main" val="20004"/>
                    </a:ext>
                  </a:extLst>
                </a:gridCol>
              </a:tblGrid>
              <a:tr h="1497773">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Proposed System</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19088">
                <a:tc>
                  <a:txBody>
                    <a:bodyPr/>
                    <a:lstStyle/>
                    <a:p>
                      <a:pPr algn="ctr">
                        <a:lnSpc>
                          <a:spcPts val="2799"/>
                        </a:lnSpc>
                        <a:defRPr/>
                      </a:pPr>
                      <a:r>
                        <a:rPr lang="en-US" sz="1999">
                          <a:solidFill>
                            <a:srgbClr val="000000"/>
                          </a:solidFill>
                          <a:latin typeface="Source Sans Pro"/>
                          <a:ea typeface="Source Sans Pro"/>
                          <a:cs typeface="Source Sans Pro"/>
                          <a:sym typeface="Source Sans Pro"/>
                        </a:rPr>
                        <a:t>Road signs identification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919088">
                <a:tc>
                  <a:txBody>
                    <a:bodyPr/>
                    <a:lstStyle/>
                    <a:p>
                      <a:pPr algn="ctr">
                        <a:lnSpc>
                          <a:spcPts val="2799"/>
                        </a:lnSpc>
                        <a:defRPr/>
                      </a:pPr>
                      <a:r>
                        <a:rPr lang="en-US" sz="1999">
                          <a:solidFill>
                            <a:srgbClr val="000000"/>
                          </a:solidFill>
                          <a:latin typeface="Source Sans Pro"/>
                          <a:ea typeface="Source Sans Pro"/>
                          <a:cs typeface="Source Sans Pro"/>
                          <a:sym typeface="Source Sans Pro"/>
                        </a:rPr>
                        <a:t>Real time monitoring</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919088">
                <a:tc>
                  <a:txBody>
                    <a:bodyPr/>
                    <a:lstStyle/>
                    <a:p>
                      <a:pPr algn="ctr">
                        <a:lnSpc>
                          <a:spcPts val="2799"/>
                        </a:lnSpc>
                        <a:defRPr/>
                      </a:pPr>
                      <a:r>
                        <a:rPr lang="en-US" sz="1999">
                          <a:solidFill>
                            <a:srgbClr val="000000"/>
                          </a:solidFill>
                          <a:latin typeface="Source Sans Pro"/>
                          <a:ea typeface="Source Sans Pro"/>
                          <a:cs typeface="Source Sans Pro"/>
                          <a:sym typeface="Source Sans Pro"/>
                        </a:rPr>
                        <a:t>Warn driver by narration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r h="919088">
                <a:tc>
                  <a:txBody>
                    <a:bodyPr/>
                    <a:lstStyle/>
                    <a:p>
                      <a:pPr algn="ctr">
                        <a:lnSpc>
                          <a:spcPts val="2799"/>
                        </a:lnSpc>
                        <a:defRPr/>
                      </a:pPr>
                      <a:r>
                        <a:rPr lang="en-US" sz="1999">
                          <a:solidFill>
                            <a:srgbClr val="000000"/>
                          </a:solidFill>
                          <a:latin typeface="Source Sans Pro"/>
                          <a:ea typeface="Source Sans Pro"/>
                          <a:cs typeface="Source Sans Pro"/>
                          <a:sym typeface="Source Sans Pro"/>
                        </a:rPr>
                        <a:t>Night time visibility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4"/>
                  </a:ext>
                </a:extLst>
              </a:tr>
              <a:tr h="1317232">
                <a:tc>
                  <a:txBody>
                    <a:bodyPr/>
                    <a:lstStyle/>
                    <a:p>
                      <a:pPr algn="ctr">
                        <a:lnSpc>
                          <a:spcPts val="2799"/>
                        </a:lnSpc>
                        <a:defRPr/>
                      </a:pPr>
                      <a:r>
                        <a:rPr lang="en-US" sz="1999">
                          <a:solidFill>
                            <a:srgbClr val="000000"/>
                          </a:solidFill>
                          <a:latin typeface="Source Sans Pro"/>
                          <a:ea typeface="Source Sans Pro"/>
                          <a:cs typeface="Source Sans Pro"/>
                          <a:sym typeface="Source Sans Pro"/>
                        </a:rPr>
                        <a:t>Identifying with various environmental conditions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5"/>
                  </a:ext>
                </a:extLst>
              </a:tr>
            </a:tbl>
          </a:graphicData>
        </a:graphic>
      </p:graphicFrame>
      <p:sp>
        <p:nvSpPr>
          <p:cNvPr id="4" name="Freeform 4"/>
          <p:cNvSpPr/>
          <p:nvPr/>
        </p:nvSpPr>
        <p:spPr>
          <a:xfrm>
            <a:off x="14541207" y="4540573"/>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6040910" y="421327"/>
            <a:ext cx="10618296"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Research Gap</a:t>
            </a:r>
          </a:p>
        </p:txBody>
      </p:sp>
      <p:sp>
        <p:nvSpPr>
          <p:cNvPr id="6" name="TextBox 6"/>
          <p:cNvSpPr txBox="1"/>
          <p:nvPr/>
        </p:nvSpPr>
        <p:spPr>
          <a:xfrm>
            <a:off x="5800149" y="1885002"/>
            <a:ext cx="12201547" cy="457200"/>
          </a:xfrm>
          <a:prstGeom prst="rect">
            <a:avLst/>
          </a:prstGeom>
        </p:spPr>
        <p:txBody>
          <a:bodyPr lIns="0" tIns="0" rIns="0" bIns="0" rtlCol="0" anchor="t">
            <a:spAutoFit/>
          </a:bodyPr>
          <a:lstStyle/>
          <a:p>
            <a:pPr algn="l">
              <a:lnSpc>
                <a:spcPts val="3419"/>
              </a:lnSpc>
            </a:pPr>
            <a:r>
              <a:rPr lang="en-US" sz="3600" b="1">
                <a:solidFill>
                  <a:srgbClr val="3D85D3"/>
                </a:solidFill>
                <a:latin typeface="Nunito Sans Bold"/>
                <a:ea typeface="Nunito Sans Bold"/>
                <a:cs typeface="Nunito Sans Bold"/>
                <a:sym typeface="Nunito Sans Bold"/>
              </a:rPr>
              <a:t>Comparison with existing projects</a:t>
            </a:r>
          </a:p>
        </p:txBody>
      </p:sp>
      <p:sp>
        <p:nvSpPr>
          <p:cNvPr id="7" name="Freeform 7"/>
          <p:cNvSpPr/>
          <p:nvPr/>
        </p:nvSpPr>
        <p:spPr>
          <a:xfrm>
            <a:off x="14541207" y="5505834"/>
            <a:ext cx="599560" cy="555302"/>
          </a:xfrm>
          <a:custGeom>
            <a:avLst/>
            <a:gdLst/>
            <a:ahLst/>
            <a:cxnLst/>
            <a:rect l="l" t="t" r="r" b="b"/>
            <a:pathLst>
              <a:path w="599560" h="555302">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4541207" y="6518337"/>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541207" y="7483598"/>
            <a:ext cx="599560" cy="555302"/>
          </a:xfrm>
          <a:custGeom>
            <a:avLst/>
            <a:gdLst/>
            <a:ahLst/>
            <a:cxnLst/>
            <a:rect l="l" t="t" r="r" b="b"/>
            <a:pathLst>
              <a:path w="599560" h="555302">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4541207" y="8448476"/>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7405110" y="4540573"/>
            <a:ext cx="599560" cy="555302"/>
          </a:xfrm>
          <a:custGeom>
            <a:avLst/>
            <a:gdLst/>
            <a:ahLst/>
            <a:cxnLst/>
            <a:rect l="l" t="t" r="r" b="b"/>
            <a:pathLst>
              <a:path w="599560" h="555302">
                <a:moveTo>
                  <a:pt x="0" y="0"/>
                </a:moveTo>
                <a:lnTo>
                  <a:pt x="599559" y="0"/>
                </a:lnTo>
                <a:lnTo>
                  <a:pt x="599559"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438788" y="7483598"/>
            <a:ext cx="599560" cy="555302"/>
          </a:xfrm>
          <a:custGeom>
            <a:avLst/>
            <a:gdLst/>
            <a:ahLst/>
            <a:cxnLst/>
            <a:rect l="l" t="t" r="r" b="b"/>
            <a:pathLst>
              <a:path w="599560" h="555302">
                <a:moveTo>
                  <a:pt x="0" y="0"/>
                </a:moveTo>
                <a:lnTo>
                  <a:pt x="599559" y="0"/>
                </a:lnTo>
                <a:lnTo>
                  <a:pt x="599559"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9900271" y="8448476"/>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9832915" y="4527643"/>
            <a:ext cx="599560" cy="555302"/>
          </a:xfrm>
          <a:custGeom>
            <a:avLst/>
            <a:gdLst/>
            <a:ahLst/>
            <a:cxnLst/>
            <a:rect l="l" t="t" r="r" b="b"/>
            <a:pathLst>
              <a:path w="599560" h="555302">
                <a:moveTo>
                  <a:pt x="0" y="0"/>
                </a:moveTo>
                <a:lnTo>
                  <a:pt x="599559" y="0"/>
                </a:lnTo>
                <a:lnTo>
                  <a:pt x="599559"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7472466" y="8454940"/>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16" name="Freeform 16"/>
          <p:cNvSpPr/>
          <p:nvPr/>
        </p:nvSpPr>
        <p:spPr>
          <a:xfrm>
            <a:off x="12111205" y="6518337"/>
            <a:ext cx="532203" cy="542373"/>
          </a:xfrm>
          <a:custGeom>
            <a:avLst/>
            <a:gdLst/>
            <a:ahLst/>
            <a:cxnLst/>
            <a:rect l="l" t="t" r="r" b="b"/>
            <a:pathLst>
              <a:path w="532203" h="542373">
                <a:moveTo>
                  <a:pt x="0" y="0"/>
                </a:moveTo>
                <a:lnTo>
                  <a:pt x="532204" y="0"/>
                </a:lnTo>
                <a:lnTo>
                  <a:pt x="532204" y="542372"/>
                </a:lnTo>
                <a:lnTo>
                  <a:pt x="0" y="542372"/>
                </a:lnTo>
                <a:lnTo>
                  <a:pt x="0" y="0"/>
                </a:lnTo>
                <a:close/>
              </a:path>
            </a:pathLst>
          </a:custGeom>
          <a:blipFill>
            <a:blip r:embed="rId4"/>
            <a:stretch>
              <a:fillRect/>
            </a:stretch>
          </a:blipFill>
        </p:spPr>
      </p:sp>
      <p:sp>
        <p:nvSpPr>
          <p:cNvPr id="17" name="Freeform 17"/>
          <p:cNvSpPr/>
          <p:nvPr/>
        </p:nvSpPr>
        <p:spPr>
          <a:xfrm>
            <a:off x="9933949" y="7483598"/>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18" name="Freeform 18"/>
          <p:cNvSpPr/>
          <p:nvPr/>
        </p:nvSpPr>
        <p:spPr>
          <a:xfrm>
            <a:off x="9900271" y="5518764"/>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19" name="Freeform 19"/>
          <p:cNvSpPr/>
          <p:nvPr/>
        </p:nvSpPr>
        <p:spPr>
          <a:xfrm>
            <a:off x="7472466" y="5505834"/>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20" name="Freeform 20"/>
          <p:cNvSpPr/>
          <p:nvPr/>
        </p:nvSpPr>
        <p:spPr>
          <a:xfrm>
            <a:off x="7472466" y="6531266"/>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21" name="Freeform 21"/>
          <p:cNvSpPr/>
          <p:nvPr/>
        </p:nvSpPr>
        <p:spPr>
          <a:xfrm>
            <a:off x="12144884" y="7562951"/>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22" name="Freeform 22"/>
          <p:cNvSpPr/>
          <p:nvPr/>
        </p:nvSpPr>
        <p:spPr>
          <a:xfrm>
            <a:off x="9866593" y="6531266"/>
            <a:ext cx="599560" cy="555302"/>
          </a:xfrm>
          <a:custGeom>
            <a:avLst/>
            <a:gdLst/>
            <a:ahLst/>
            <a:cxnLst/>
            <a:rect l="l" t="t" r="r" b="b"/>
            <a:pathLst>
              <a:path w="599560" h="555302">
                <a:moveTo>
                  <a:pt x="0" y="0"/>
                </a:moveTo>
                <a:lnTo>
                  <a:pt x="599559" y="0"/>
                </a:lnTo>
                <a:lnTo>
                  <a:pt x="599559"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a:off x="12077527" y="5518764"/>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12144884" y="8461405"/>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25" name="Freeform 25"/>
          <p:cNvSpPr/>
          <p:nvPr/>
        </p:nvSpPr>
        <p:spPr>
          <a:xfrm>
            <a:off x="12111205" y="4490616"/>
            <a:ext cx="532203" cy="542373"/>
          </a:xfrm>
          <a:custGeom>
            <a:avLst/>
            <a:gdLst/>
            <a:ahLst/>
            <a:cxnLst/>
            <a:rect l="l" t="t" r="r" b="b"/>
            <a:pathLst>
              <a:path w="532203" h="542373">
                <a:moveTo>
                  <a:pt x="0" y="0"/>
                </a:moveTo>
                <a:lnTo>
                  <a:pt x="532204" y="0"/>
                </a:lnTo>
                <a:lnTo>
                  <a:pt x="532204" y="542373"/>
                </a:lnTo>
                <a:lnTo>
                  <a:pt x="0" y="542373"/>
                </a:lnTo>
                <a:lnTo>
                  <a:pt x="0" y="0"/>
                </a:lnTo>
                <a:close/>
              </a:path>
            </a:pathLst>
          </a:custGeom>
          <a:blipFill>
            <a:blip r:embed="rId4"/>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0125" y="1184303"/>
            <a:ext cx="12730514" cy="1035050"/>
          </a:xfrm>
          <a:prstGeom prst="rect">
            <a:avLst/>
          </a:prstGeom>
        </p:spPr>
        <p:txBody>
          <a:bodyPr lIns="0" tIns="0" rIns="0" bIns="0" rtlCol="0" anchor="t">
            <a:spAutoFit/>
          </a:bodyPr>
          <a:lstStyle/>
          <a:p>
            <a:pPr algn="l">
              <a:lnSpc>
                <a:spcPts val="7600"/>
              </a:lnSpc>
            </a:pPr>
            <a:r>
              <a:rPr lang="en-US" sz="8000" b="1">
                <a:solidFill>
                  <a:srgbClr val="141414"/>
                </a:solidFill>
                <a:latin typeface="Nunito Sans Heavy"/>
                <a:ea typeface="Nunito Sans Heavy"/>
                <a:cs typeface="Nunito Sans Heavy"/>
                <a:sym typeface="Nunito Sans Heavy"/>
              </a:rPr>
              <a:t>Objectives</a:t>
            </a:r>
          </a:p>
        </p:txBody>
      </p:sp>
      <p:sp>
        <p:nvSpPr>
          <p:cNvPr id="3" name="TextBox 3"/>
          <p:cNvSpPr txBox="1"/>
          <p:nvPr/>
        </p:nvSpPr>
        <p:spPr>
          <a:xfrm>
            <a:off x="1085850" y="2638453"/>
            <a:ext cx="10799270" cy="457200"/>
          </a:xfrm>
          <a:prstGeom prst="rect">
            <a:avLst/>
          </a:prstGeom>
        </p:spPr>
        <p:txBody>
          <a:bodyPr lIns="0" tIns="0" rIns="0" bIns="0" rtlCol="0" anchor="t">
            <a:spAutoFit/>
          </a:bodyPr>
          <a:lstStyle/>
          <a:p>
            <a:pPr algn="l">
              <a:lnSpc>
                <a:spcPts val="3419"/>
              </a:lnSpc>
            </a:pPr>
            <a:r>
              <a:rPr lang="en-US" sz="3600" b="1">
                <a:solidFill>
                  <a:srgbClr val="3D85D3"/>
                </a:solidFill>
                <a:latin typeface="Nunito Sans Bold"/>
                <a:ea typeface="Nunito Sans Bold"/>
                <a:cs typeface="Nunito Sans Bold"/>
                <a:sym typeface="Nunito Sans Bold"/>
              </a:rPr>
              <a:t>Main Objective</a:t>
            </a:r>
          </a:p>
        </p:txBody>
      </p:sp>
      <p:grpSp>
        <p:nvGrpSpPr>
          <p:cNvPr id="4" name="Group 4"/>
          <p:cNvGrpSpPr/>
          <p:nvPr/>
        </p:nvGrpSpPr>
        <p:grpSpPr>
          <a:xfrm>
            <a:off x="6538972" y="4981603"/>
            <a:ext cx="5057657" cy="4276697"/>
            <a:chOff x="0" y="0"/>
            <a:chExt cx="2138577" cy="1808356"/>
          </a:xfrm>
        </p:grpSpPr>
        <p:sp>
          <p:nvSpPr>
            <p:cNvPr id="5" name="Freeform 5"/>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id="6" name="Group 6"/>
          <p:cNvGrpSpPr/>
          <p:nvPr/>
        </p:nvGrpSpPr>
        <p:grpSpPr>
          <a:xfrm>
            <a:off x="12125443" y="4981603"/>
            <a:ext cx="5057657" cy="4276697"/>
            <a:chOff x="0" y="0"/>
            <a:chExt cx="2138577" cy="1808356"/>
          </a:xfrm>
        </p:grpSpPr>
        <p:sp>
          <p:nvSpPr>
            <p:cNvPr id="7" name="Freeform 7"/>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id="8" name="Group 8"/>
          <p:cNvGrpSpPr/>
          <p:nvPr/>
        </p:nvGrpSpPr>
        <p:grpSpPr>
          <a:xfrm>
            <a:off x="952500" y="4981603"/>
            <a:ext cx="5057657" cy="4276697"/>
            <a:chOff x="0" y="0"/>
            <a:chExt cx="2138577" cy="1808356"/>
          </a:xfrm>
        </p:grpSpPr>
        <p:sp>
          <p:nvSpPr>
            <p:cNvPr id="9" name="Freeform 9"/>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sp>
        <p:nvSpPr>
          <p:cNvPr id="10" name="TextBox 10"/>
          <p:cNvSpPr txBox="1"/>
          <p:nvPr/>
        </p:nvSpPr>
        <p:spPr>
          <a:xfrm>
            <a:off x="1551791" y="5424732"/>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1</a:t>
            </a:r>
          </a:p>
        </p:txBody>
      </p:sp>
      <p:sp>
        <p:nvSpPr>
          <p:cNvPr id="11" name="TextBox 11"/>
          <p:cNvSpPr txBox="1"/>
          <p:nvPr/>
        </p:nvSpPr>
        <p:spPr>
          <a:xfrm>
            <a:off x="7315548" y="5388219"/>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2</a:t>
            </a:r>
          </a:p>
        </p:txBody>
      </p:sp>
      <p:sp>
        <p:nvSpPr>
          <p:cNvPr id="12" name="TextBox 12"/>
          <p:cNvSpPr txBox="1"/>
          <p:nvPr/>
        </p:nvSpPr>
        <p:spPr>
          <a:xfrm>
            <a:off x="12682212" y="5388219"/>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3</a:t>
            </a:r>
          </a:p>
        </p:txBody>
      </p:sp>
      <p:sp>
        <p:nvSpPr>
          <p:cNvPr id="13" name="TextBox 13"/>
          <p:cNvSpPr txBox="1"/>
          <p:nvPr/>
        </p:nvSpPr>
        <p:spPr>
          <a:xfrm>
            <a:off x="1312744" y="6585119"/>
            <a:ext cx="4635678" cy="1256793"/>
          </a:xfrm>
          <a:prstGeom prst="rect">
            <a:avLst/>
          </a:prstGeom>
        </p:spPr>
        <p:txBody>
          <a:bodyPr lIns="0" tIns="0" rIns="0" bIns="0" rtlCol="0" anchor="t">
            <a:spAutoFit/>
          </a:bodyPr>
          <a:lstStyle/>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Data collection</a:t>
            </a:r>
          </a:p>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pre-processing</a:t>
            </a:r>
          </a:p>
        </p:txBody>
      </p:sp>
      <p:sp>
        <p:nvSpPr>
          <p:cNvPr id="14" name="AutoShape 14"/>
          <p:cNvSpPr/>
          <p:nvPr/>
        </p:nvSpPr>
        <p:spPr>
          <a:xfrm>
            <a:off x="1402373" y="6150219"/>
            <a:ext cx="4310311" cy="0"/>
          </a:xfrm>
          <a:prstGeom prst="line">
            <a:avLst/>
          </a:prstGeom>
          <a:ln w="28575" cap="rnd">
            <a:solidFill>
              <a:srgbClr val="FFFFFF"/>
            </a:solidFill>
            <a:prstDash val="solid"/>
            <a:headEnd type="none" w="sm" len="sm"/>
            <a:tailEnd type="none" w="sm" len="sm"/>
          </a:ln>
        </p:spPr>
      </p:sp>
      <p:sp>
        <p:nvSpPr>
          <p:cNvPr id="15" name="AutoShape 15"/>
          <p:cNvSpPr/>
          <p:nvPr/>
        </p:nvSpPr>
        <p:spPr>
          <a:xfrm>
            <a:off x="6946323" y="6164507"/>
            <a:ext cx="4310311" cy="0"/>
          </a:xfrm>
          <a:prstGeom prst="line">
            <a:avLst/>
          </a:prstGeom>
          <a:ln w="28575" cap="rnd">
            <a:solidFill>
              <a:srgbClr val="FFFFFF"/>
            </a:solidFill>
            <a:prstDash val="solid"/>
            <a:headEnd type="none" w="sm" len="sm"/>
            <a:tailEnd type="none" w="sm" len="sm"/>
          </a:ln>
        </p:spPr>
      </p:sp>
      <p:sp>
        <p:nvSpPr>
          <p:cNvPr id="16" name="AutoShape 16"/>
          <p:cNvSpPr/>
          <p:nvPr/>
        </p:nvSpPr>
        <p:spPr>
          <a:xfrm>
            <a:off x="12532794" y="6150219"/>
            <a:ext cx="4310311" cy="0"/>
          </a:xfrm>
          <a:prstGeom prst="line">
            <a:avLst/>
          </a:prstGeom>
          <a:ln w="28575" cap="rnd">
            <a:solidFill>
              <a:srgbClr val="FFFFFF"/>
            </a:solidFill>
            <a:prstDash val="solid"/>
            <a:headEnd type="none" w="sm" len="sm"/>
            <a:tailEnd type="none" w="sm" len="sm"/>
          </a:ln>
        </p:spPr>
      </p:sp>
      <p:sp>
        <p:nvSpPr>
          <p:cNvPr id="17" name="TextBox 17"/>
          <p:cNvSpPr txBox="1"/>
          <p:nvPr/>
        </p:nvSpPr>
        <p:spPr>
          <a:xfrm>
            <a:off x="1085850" y="3343303"/>
            <a:ext cx="15823249" cy="885825"/>
          </a:xfrm>
          <a:prstGeom prst="rect">
            <a:avLst/>
          </a:prstGeom>
        </p:spPr>
        <p:txBody>
          <a:bodyPr lIns="0" tIns="0" rIns="0" bIns="0" rtlCol="0" anchor="t">
            <a:spAutoFit/>
          </a:bodyPr>
          <a:lstStyle/>
          <a:p>
            <a:pPr algn="l">
              <a:lnSpc>
                <a:spcPts val="3419"/>
              </a:lnSpc>
            </a:pPr>
            <a:r>
              <a:rPr lang="en-US" sz="3600" b="1">
                <a:solidFill>
                  <a:srgbClr val="141414"/>
                </a:solidFill>
                <a:latin typeface="Nunito Sans Bold"/>
                <a:ea typeface="Nunito Sans Bold"/>
                <a:cs typeface="Nunito Sans Bold"/>
                <a:sym typeface="Nunito Sans Bold"/>
              </a:rPr>
              <a:t>To identify every road sign on the road and explain it by narration to the driver</a:t>
            </a:r>
          </a:p>
        </p:txBody>
      </p:sp>
      <p:sp>
        <p:nvSpPr>
          <p:cNvPr id="18" name="TextBox 18"/>
          <p:cNvSpPr txBox="1"/>
          <p:nvPr/>
        </p:nvSpPr>
        <p:spPr>
          <a:xfrm>
            <a:off x="6826161" y="6585119"/>
            <a:ext cx="4635678" cy="1904493"/>
          </a:xfrm>
          <a:prstGeom prst="rect">
            <a:avLst/>
          </a:prstGeom>
        </p:spPr>
        <p:txBody>
          <a:bodyPr lIns="0" tIns="0" rIns="0" bIns="0" rtlCol="0" anchor="t">
            <a:spAutoFit/>
          </a:bodyPr>
          <a:lstStyle/>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Implementing the model </a:t>
            </a:r>
          </a:p>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Designing UIs </a:t>
            </a:r>
          </a:p>
        </p:txBody>
      </p:sp>
      <p:sp>
        <p:nvSpPr>
          <p:cNvPr id="19" name="TextBox 19"/>
          <p:cNvSpPr txBox="1"/>
          <p:nvPr/>
        </p:nvSpPr>
        <p:spPr>
          <a:xfrm>
            <a:off x="12094644" y="6652047"/>
            <a:ext cx="4981457" cy="1256793"/>
          </a:xfrm>
          <a:prstGeom prst="rect">
            <a:avLst/>
          </a:prstGeom>
        </p:spPr>
        <p:txBody>
          <a:bodyPr lIns="0" tIns="0" rIns="0" bIns="0" rtlCol="0" anchor="t">
            <a:spAutoFit/>
          </a:bodyPr>
          <a:lstStyle/>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UI implementation</a:t>
            </a:r>
          </a:p>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Integration and testing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858246" y="8167516"/>
            <a:ext cx="571508" cy="0"/>
          </a:xfrm>
          <a:prstGeom prst="line">
            <a:avLst/>
          </a:prstGeom>
          <a:ln w="76200" cap="rnd">
            <a:solidFill>
              <a:srgbClr val="FFFFFF"/>
            </a:solidFill>
            <a:prstDash val="solid"/>
            <a:headEnd type="none" w="sm" len="sm"/>
            <a:tailEnd type="arrow" w="med" len="sm"/>
          </a:ln>
        </p:spPr>
      </p:sp>
      <p:sp>
        <p:nvSpPr>
          <p:cNvPr id="3" name="Freeform 3"/>
          <p:cNvSpPr/>
          <p:nvPr/>
        </p:nvSpPr>
        <p:spPr>
          <a:xfrm>
            <a:off x="3575337" y="2236425"/>
            <a:ext cx="12201547" cy="7765572"/>
          </a:xfrm>
          <a:custGeom>
            <a:avLst/>
            <a:gdLst/>
            <a:ahLst/>
            <a:cxnLst/>
            <a:rect l="l" t="t" r="r" b="b"/>
            <a:pathLst>
              <a:path w="12201547" h="7765572">
                <a:moveTo>
                  <a:pt x="0" y="0"/>
                </a:moveTo>
                <a:lnTo>
                  <a:pt x="12201546" y="0"/>
                </a:lnTo>
                <a:lnTo>
                  <a:pt x="12201546" y="7765573"/>
                </a:lnTo>
                <a:lnTo>
                  <a:pt x="0" y="7765573"/>
                </a:lnTo>
                <a:lnTo>
                  <a:pt x="0" y="0"/>
                </a:lnTo>
                <a:close/>
              </a:path>
            </a:pathLst>
          </a:custGeom>
          <a:blipFill>
            <a:blip r:embed="rId2"/>
            <a:stretch>
              <a:fillRect l="-894" r="-894"/>
            </a:stretch>
          </a:blipFill>
        </p:spPr>
      </p:sp>
      <p:sp>
        <p:nvSpPr>
          <p:cNvPr id="4" name="TextBox 4"/>
          <p:cNvSpPr txBox="1"/>
          <p:nvPr/>
        </p:nvSpPr>
        <p:spPr>
          <a:xfrm>
            <a:off x="4102011" y="134938"/>
            <a:ext cx="10618296"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Architecture Diagram</a:t>
            </a:r>
          </a:p>
        </p:txBody>
      </p:sp>
      <p:sp>
        <p:nvSpPr>
          <p:cNvPr id="5" name="TextBox 5"/>
          <p:cNvSpPr txBox="1"/>
          <p:nvPr/>
        </p:nvSpPr>
        <p:spPr>
          <a:xfrm>
            <a:off x="3575337" y="1598612"/>
            <a:ext cx="12201547" cy="457200"/>
          </a:xfrm>
          <a:prstGeom prst="rect">
            <a:avLst/>
          </a:prstGeom>
        </p:spPr>
        <p:txBody>
          <a:bodyPr lIns="0" tIns="0" rIns="0" bIns="0" rtlCol="0" anchor="t">
            <a:spAutoFit/>
          </a:bodyPr>
          <a:lstStyle/>
          <a:p>
            <a:pPr algn="ctr">
              <a:lnSpc>
                <a:spcPts val="3419"/>
              </a:lnSpc>
            </a:pPr>
            <a:r>
              <a:rPr lang="en-US" sz="3600" b="1">
                <a:solidFill>
                  <a:srgbClr val="3D85D3"/>
                </a:solidFill>
                <a:latin typeface="Nunito Sans Bold"/>
                <a:ea typeface="Nunito Sans Bold"/>
                <a:cs typeface="Nunito Sans Bold"/>
                <a:sym typeface="Nunito Sans Bold"/>
              </a:rPr>
              <a:t>Advanced road sign detection and narration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24332" y="2939947"/>
            <a:ext cx="3647115" cy="2410666"/>
            <a:chOff x="0" y="0"/>
            <a:chExt cx="2611057" cy="1725854"/>
          </a:xfrm>
        </p:grpSpPr>
        <p:sp>
          <p:nvSpPr>
            <p:cNvPr id="3" name="Freeform 3"/>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4" name="Group 4"/>
          <p:cNvGrpSpPr>
            <a:grpSpLocks noChangeAspect="1"/>
          </p:cNvGrpSpPr>
          <p:nvPr/>
        </p:nvGrpSpPr>
        <p:grpSpPr>
          <a:xfrm>
            <a:off x="3814810" y="1760006"/>
            <a:ext cx="2359891" cy="2359882"/>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sp>
        <p:nvSpPr>
          <p:cNvPr id="6" name="TextBox 6"/>
          <p:cNvSpPr txBox="1"/>
          <p:nvPr/>
        </p:nvSpPr>
        <p:spPr>
          <a:xfrm>
            <a:off x="3814810" y="4394671"/>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Tenserflow</a:t>
            </a:r>
          </a:p>
        </p:txBody>
      </p:sp>
      <p:grpSp>
        <p:nvGrpSpPr>
          <p:cNvPr id="7" name="Group 7"/>
          <p:cNvGrpSpPr/>
          <p:nvPr/>
        </p:nvGrpSpPr>
        <p:grpSpPr>
          <a:xfrm>
            <a:off x="7379311" y="2958997"/>
            <a:ext cx="3647115" cy="2410666"/>
            <a:chOff x="0" y="0"/>
            <a:chExt cx="2611057" cy="1725854"/>
          </a:xfrm>
        </p:grpSpPr>
        <p:sp>
          <p:nvSpPr>
            <p:cNvPr id="8" name="Freeform 8"/>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9" name="Group 9"/>
          <p:cNvGrpSpPr>
            <a:grpSpLocks noChangeAspect="1"/>
          </p:cNvGrpSpPr>
          <p:nvPr/>
        </p:nvGrpSpPr>
        <p:grpSpPr>
          <a:xfrm>
            <a:off x="7969788" y="1779056"/>
            <a:ext cx="2359891" cy="2359882"/>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sp>
        <p:nvSpPr>
          <p:cNvPr id="11" name="TextBox 11"/>
          <p:cNvSpPr txBox="1"/>
          <p:nvPr/>
        </p:nvSpPr>
        <p:spPr>
          <a:xfrm>
            <a:off x="8379363" y="431397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Python</a:t>
            </a:r>
          </a:p>
        </p:txBody>
      </p:sp>
      <p:grpSp>
        <p:nvGrpSpPr>
          <p:cNvPr id="12" name="Group 12"/>
          <p:cNvGrpSpPr/>
          <p:nvPr/>
        </p:nvGrpSpPr>
        <p:grpSpPr>
          <a:xfrm>
            <a:off x="7407886" y="6674494"/>
            <a:ext cx="3647115" cy="2410666"/>
            <a:chOff x="0" y="0"/>
            <a:chExt cx="2611057" cy="1725854"/>
          </a:xfrm>
        </p:grpSpPr>
        <p:sp>
          <p:nvSpPr>
            <p:cNvPr id="13" name="Freeform 13"/>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14" name="Group 14"/>
          <p:cNvGrpSpPr>
            <a:grpSpLocks noChangeAspect="1"/>
          </p:cNvGrpSpPr>
          <p:nvPr/>
        </p:nvGrpSpPr>
        <p:grpSpPr>
          <a:xfrm>
            <a:off x="8080073" y="5441974"/>
            <a:ext cx="2359891" cy="2359882"/>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747" r="-16747"/>
              </a:stretch>
            </a:blipFill>
          </p:spPr>
        </p:sp>
      </p:grpSp>
      <p:sp>
        <p:nvSpPr>
          <p:cNvPr id="16" name="TextBox 16"/>
          <p:cNvSpPr txBox="1"/>
          <p:nvPr/>
        </p:nvSpPr>
        <p:spPr>
          <a:xfrm>
            <a:off x="1953410" y="439206"/>
            <a:ext cx="15518092"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Technologies and Algorithms</a:t>
            </a:r>
          </a:p>
        </p:txBody>
      </p:sp>
      <p:sp>
        <p:nvSpPr>
          <p:cNvPr id="17" name="TextBox 17"/>
          <p:cNvSpPr txBox="1"/>
          <p:nvPr/>
        </p:nvSpPr>
        <p:spPr>
          <a:xfrm>
            <a:off x="7872155" y="818285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Google Colab</a:t>
            </a:r>
          </a:p>
        </p:txBody>
      </p:sp>
      <p:grpSp>
        <p:nvGrpSpPr>
          <p:cNvPr id="18" name="Group 18"/>
          <p:cNvGrpSpPr/>
          <p:nvPr/>
        </p:nvGrpSpPr>
        <p:grpSpPr>
          <a:xfrm>
            <a:off x="11531251" y="2958997"/>
            <a:ext cx="3647115" cy="2410666"/>
            <a:chOff x="0" y="0"/>
            <a:chExt cx="2611057" cy="1725854"/>
          </a:xfrm>
        </p:grpSpPr>
        <p:sp>
          <p:nvSpPr>
            <p:cNvPr id="19" name="Freeform 19"/>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20" name="Group 20"/>
          <p:cNvGrpSpPr>
            <a:grpSpLocks noChangeAspect="1"/>
          </p:cNvGrpSpPr>
          <p:nvPr/>
        </p:nvGrpSpPr>
        <p:grpSpPr>
          <a:xfrm>
            <a:off x="12419302" y="1779056"/>
            <a:ext cx="2174061" cy="2174052"/>
            <a:chOff x="0" y="0"/>
            <a:chExt cx="6350000" cy="6349975"/>
          </a:xfrm>
        </p:grpSpPr>
        <p:sp>
          <p:nvSpPr>
            <p:cNvPr id="21" name="Freeform 2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3872"/>
              </a:stretch>
            </a:blipFill>
          </p:spPr>
        </p:sp>
      </p:grpSp>
      <p:sp>
        <p:nvSpPr>
          <p:cNvPr id="22" name="TextBox 22"/>
          <p:cNvSpPr txBox="1"/>
          <p:nvPr/>
        </p:nvSpPr>
        <p:spPr>
          <a:xfrm>
            <a:off x="12688328" y="431397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Flutter</a:t>
            </a:r>
          </a:p>
        </p:txBody>
      </p:sp>
      <p:grpSp>
        <p:nvGrpSpPr>
          <p:cNvPr id="23" name="Group 23"/>
          <p:cNvGrpSpPr/>
          <p:nvPr/>
        </p:nvGrpSpPr>
        <p:grpSpPr>
          <a:xfrm>
            <a:off x="3252907" y="6674494"/>
            <a:ext cx="3647115" cy="2410666"/>
            <a:chOff x="0" y="0"/>
            <a:chExt cx="2611057" cy="1725854"/>
          </a:xfrm>
        </p:grpSpPr>
        <p:sp>
          <p:nvSpPr>
            <p:cNvPr id="24" name="Freeform 24"/>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25" name="Group 25"/>
          <p:cNvGrpSpPr>
            <a:grpSpLocks noChangeAspect="1"/>
          </p:cNvGrpSpPr>
          <p:nvPr/>
        </p:nvGrpSpPr>
        <p:grpSpPr>
          <a:xfrm>
            <a:off x="3953669" y="5434394"/>
            <a:ext cx="2359891" cy="2359882"/>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0216" r="-66866" b="-46534"/>
              </a:stretch>
            </a:blipFill>
          </p:spPr>
        </p:sp>
      </p:grpSp>
      <p:sp>
        <p:nvSpPr>
          <p:cNvPr id="27" name="TextBox 27"/>
          <p:cNvSpPr txBox="1"/>
          <p:nvPr/>
        </p:nvSpPr>
        <p:spPr>
          <a:xfrm>
            <a:off x="3814810" y="8070500"/>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MobileNetV2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626" b="-4626"/>
            </a:stretch>
          </a:blipFill>
        </p:spPr>
      </p:sp>
      <p:grpSp>
        <p:nvGrpSpPr>
          <p:cNvPr id="3" name="Group 3"/>
          <p:cNvGrpSpPr/>
          <p:nvPr/>
        </p:nvGrpSpPr>
        <p:grpSpPr>
          <a:xfrm>
            <a:off x="1028700" y="1485500"/>
            <a:ext cx="16230600" cy="7315999"/>
            <a:chOff x="0" y="0"/>
            <a:chExt cx="6862939" cy="3093494"/>
          </a:xfrm>
        </p:grpSpPr>
        <p:sp>
          <p:nvSpPr>
            <p:cNvPr id="4" name="Freeform 4"/>
            <p:cNvSpPr/>
            <p:nvPr/>
          </p:nvSpPr>
          <p:spPr>
            <a:xfrm>
              <a:off x="0" y="0"/>
              <a:ext cx="6862939" cy="3093494"/>
            </a:xfrm>
            <a:custGeom>
              <a:avLst/>
              <a:gdLst/>
              <a:ahLst/>
              <a:cxnLst/>
              <a:rect l="l" t="t" r="r" b="b"/>
              <a:pathLst>
                <a:path w="6862939" h="3093494">
                  <a:moveTo>
                    <a:pt x="6738479" y="3093494"/>
                  </a:moveTo>
                  <a:lnTo>
                    <a:pt x="124460" y="3093494"/>
                  </a:lnTo>
                  <a:cubicBezTo>
                    <a:pt x="55880" y="3093494"/>
                    <a:pt x="0" y="3037614"/>
                    <a:pt x="0" y="2969034"/>
                  </a:cubicBezTo>
                  <a:lnTo>
                    <a:pt x="0" y="124460"/>
                  </a:lnTo>
                  <a:cubicBezTo>
                    <a:pt x="0" y="55880"/>
                    <a:pt x="55880" y="0"/>
                    <a:pt x="124460" y="0"/>
                  </a:cubicBezTo>
                  <a:lnTo>
                    <a:pt x="6738479" y="0"/>
                  </a:lnTo>
                  <a:cubicBezTo>
                    <a:pt x="6807059" y="0"/>
                    <a:pt x="6862939" y="55880"/>
                    <a:pt x="6862939" y="124460"/>
                  </a:cubicBezTo>
                  <a:lnTo>
                    <a:pt x="6862939" y="2969034"/>
                  </a:lnTo>
                  <a:cubicBezTo>
                    <a:pt x="6862939" y="3037614"/>
                    <a:pt x="6807059" y="3093494"/>
                    <a:pt x="6738479" y="3093494"/>
                  </a:cubicBezTo>
                  <a:close/>
                </a:path>
              </a:pathLst>
            </a:custGeom>
            <a:solidFill>
              <a:srgbClr val="FFFFFF"/>
            </a:solidFill>
          </p:spPr>
        </p:sp>
      </p:grpSp>
      <p:grpSp>
        <p:nvGrpSpPr>
          <p:cNvPr id="5" name="Group 5"/>
          <p:cNvGrpSpPr>
            <a:grpSpLocks noChangeAspect="1"/>
          </p:cNvGrpSpPr>
          <p:nvPr/>
        </p:nvGrpSpPr>
        <p:grpSpPr>
          <a:xfrm>
            <a:off x="2291737" y="2561247"/>
            <a:ext cx="5164506" cy="5164506"/>
            <a:chOff x="0" y="0"/>
            <a:chExt cx="6350000" cy="6350000"/>
          </a:xfrm>
        </p:grpSpPr>
        <p:sp>
          <p:nvSpPr>
            <p:cNvPr id="6" name="Freeform 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8843" r="-49185"/>
              </a:stretch>
            </a:blipFill>
          </p:spPr>
        </p:sp>
      </p:grpSp>
      <p:sp>
        <p:nvSpPr>
          <p:cNvPr id="7" name="TextBox 7"/>
          <p:cNvSpPr txBox="1"/>
          <p:nvPr/>
        </p:nvSpPr>
        <p:spPr>
          <a:xfrm>
            <a:off x="8101976" y="3304606"/>
            <a:ext cx="8966479" cy="822325"/>
          </a:xfrm>
          <a:prstGeom prst="rect">
            <a:avLst/>
          </a:prstGeom>
        </p:spPr>
        <p:txBody>
          <a:bodyPr lIns="0" tIns="0" rIns="0" bIns="0" rtlCol="0" anchor="t">
            <a:spAutoFit/>
          </a:bodyPr>
          <a:lstStyle/>
          <a:p>
            <a:pPr algn="l">
              <a:lnSpc>
                <a:spcPts val="6079"/>
              </a:lnSpc>
            </a:pPr>
            <a:r>
              <a:rPr lang="en-US" sz="6399" b="1">
                <a:solidFill>
                  <a:srgbClr val="141414"/>
                </a:solidFill>
                <a:latin typeface="Nunito Sans Heavy"/>
                <a:ea typeface="Nunito Sans Heavy"/>
                <a:cs typeface="Nunito Sans Heavy"/>
                <a:sym typeface="Nunito Sans Heavy"/>
              </a:rPr>
              <a:t>Introduction</a:t>
            </a:r>
          </a:p>
        </p:txBody>
      </p:sp>
      <p:sp>
        <p:nvSpPr>
          <p:cNvPr id="8" name="TextBox 8"/>
          <p:cNvSpPr txBox="1"/>
          <p:nvPr/>
        </p:nvSpPr>
        <p:spPr>
          <a:xfrm>
            <a:off x="8101976" y="4524236"/>
            <a:ext cx="8632655" cy="2138771"/>
          </a:xfrm>
          <a:prstGeom prst="rect">
            <a:avLst/>
          </a:prstGeom>
        </p:spPr>
        <p:txBody>
          <a:bodyPr lIns="0" tIns="0" rIns="0" bIns="0" rtlCol="0" anchor="t">
            <a:spAutoFit/>
          </a:bodyPr>
          <a:lstStyle/>
          <a:p>
            <a:pPr algn="l">
              <a:lnSpc>
                <a:spcPts val="4297"/>
              </a:lnSpc>
            </a:pPr>
            <a:r>
              <a:rPr lang="en-US" sz="2846">
                <a:solidFill>
                  <a:srgbClr val="141414"/>
                </a:solidFill>
                <a:latin typeface="Source Sans Pro"/>
                <a:ea typeface="Source Sans Pro"/>
                <a:cs typeface="Source Sans Pro"/>
                <a:sym typeface="Source Sans Pro"/>
              </a:rPr>
              <a:t>RoadBuddy is an app designed to enhance road safety in Sri Lanka by reducing accidents and improving the driving experience. It leverages machine learning algorithms to provide smart solutions for safer driving.</a:t>
            </a:r>
          </a:p>
        </p:txBody>
      </p:sp>
      <p:sp>
        <p:nvSpPr>
          <p:cNvPr id="9" name="AutoShape 9"/>
          <p:cNvSpPr/>
          <p:nvPr/>
        </p:nvSpPr>
        <p:spPr>
          <a:xfrm flipV="1">
            <a:off x="15308021" y="8447647"/>
            <a:ext cx="571304" cy="15279"/>
          </a:xfrm>
          <a:prstGeom prst="line">
            <a:avLst/>
          </a:prstGeom>
          <a:ln w="76200" cap="rnd">
            <a:solidFill>
              <a:srgbClr val="FFFFFF"/>
            </a:solidFill>
            <a:prstDash val="solid"/>
            <a:headEnd type="none" w="sm" len="sm"/>
            <a:tailEnd type="arrow" w="med"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5827455" y="5575231"/>
            <a:ext cx="755627" cy="2057400"/>
          </a:xfrm>
          <a:custGeom>
            <a:avLst/>
            <a:gdLst/>
            <a:ahLst/>
            <a:cxnLst/>
            <a:rect l="l" t="t" r="r" b="b"/>
            <a:pathLst>
              <a:path w="755627" h="2057400">
                <a:moveTo>
                  <a:pt x="0" y="0"/>
                </a:moveTo>
                <a:lnTo>
                  <a:pt x="755627" y="0"/>
                </a:lnTo>
                <a:lnTo>
                  <a:pt x="75562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flipV="1">
            <a:off x="8288092" y="1691968"/>
            <a:ext cx="9528" cy="8288219"/>
          </a:xfrm>
          <a:prstGeom prst="line">
            <a:avLst/>
          </a:prstGeom>
          <a:ln w="38100" cap="flat">
            <a:solidFill>
              <a:srgbClr val="000000"/>
            </a:solidFill>
            <a:prstDash val="sysDot"/>
            <a:headEnd type="none" w="sm" len="sm"/>
            <a:tailEnd type="none" w="sm" len="sm"/>
          </a:ln>
        </p:spPr>
      </p:sp>
      <p:sp>
        <p:nvSpPr>
          <p:cNvPr id="4" name="Freeform 4"/>
          <p:cNvSpPr/>
          <p:nvPr/>
        </p:nvSpPr>
        <p:spPr>
          <a:xfrm>
            <a:off x="281186" y="3097713"/>
            <a:ext cx="5434357" cy="2825866"/>
          </a:xfrm>
          <a:custGeom>
            <a:avLst/>
            <a:gdLst/>
            <a:ahLst/>
            <a:cxnLst/>
            <a:rect l="l" t="t" r="r" b="b"/>
            <a:pathLst>
              <a:path w="5434357" h="2825866">
                <a:moveTo>
                  <a:pt x="0" y="0"/>
                </a:moveTo>
                <a:lnTo>
                  <a:pt x="5434357" y="0"/>
                </a:lnTo>
                <a:lnTo>
                  <a:pt x="5434357" y="2825866"/>
                </a:lnTo>
                <a:lnTo>
                  <a:pt x="0" y="2825866"/>
                </a:lnTo>
                <a:lnTo>
                  <a:pt x="0" y="0"/>
                </a:lnTo>
                <a:close/>
              </a:path>
            </a:pathLst>
          </a:custGeom>
          <a:blipFill>
            <a:blip r:embed="rId4"/>
            <a:stretch>
              <a:fillRect/>
            </a:stretch>
          </a:blipFill>
        </p:spPr>
      </p:sp>
      <p:sp>
        <p:nvSpPr>
          <p:cNvPr id="5" name="Freeform 5"/>
          <p:cNvSpPr/>
          <p:nvPr/>
        </p:nvSpPr>
        <p:spPr>
          <a:xfrm>
            <a:off x="281186" y="6776599"/>
            <a:ext cx="5454744" cy="2607179"/>
          </a:xfrm>
          <a:custGeom>
            <a:avLst/>
            <a:gdLst/>
            <a:ahLst/>
            <a:cxnLst/>
            <a:rect l="l" t="t" r="r" b="b"/>
            <a:pathLst>
              <a:path w="5454744" h="2607179">
                <a:moveTo>
                  <a:pt x="0" y="0"/>
                </a:moveTo>
                <a:lnTo>
                  <a:pt x="5454744" y="0"/>
                </a:lnTo>
                <a:lnTo>
                  <a:pt x="5454744" y="2607179"/>
                </a:lnTo>
                <a:lnTo>
                  <a:pt x="0" y="2607179"/>
                </a:lnTo>
                <a:lnTo>
                  <a:pt x="0" y="0"/>
                </a:lnTo>
                <a:close/>
              </a:path>
            </a:pathLst>
          </a:custGeom>
          <a:blipFill>
            <a:blip r:embed="rId5"/>
            <a:stretch>
              <a:fillRect t="-8271"/>
            </a:stretch>
          </a:blipFill>
        </p:spPr>
      </p:sp>
      <p:sp>
        <p:nvSpPr>
          <p:cNvPr id="6" name="Freeform 6"/>
          <p:cNvSpPr/>
          <p:nvPr/>
        </p:nvSpPr>
        <p:spPr>
          <a:xfrm>
            <a:off x="9737334" y="2498976"/>
            <a:ext cx="7365384" cy="4023341"/>
          </a:xfrm>
          <a:custGeom>
            <a:avLst/>
            <a:gdLst/>
            <a:ahLst/>
            <a:cxnLst/>
            <a:rect l="l" t="t" r="r" b="b"/>
            <a:pathLst>
              <a:path w="7365384" h="4023341">
                <a:moveTo>
                  <a:pt x="0" y="0"/>
                </a:moveTo>
                <a:lnTo>
                  <a:pt x="7365384" y="0"/>
                </a:lnTo>
                <a:lnTo>
                  <a:pt x="7365384" y="4023341"/>
                </a:lnTo>
                <a:lnTo>
                  <a:pt x="0" y="4023341"/>
                </a:lnTo>
                <a:lnTo>
                  <a:pt x="0" y="0"/>
                </a:lnTo>
                <a:close/>
              </a:path>
            </a:pathLst>
          </a:custGeom>
          <a:blipFill>
            <a:blip r:embed="rId6"/>
            <a:stretch>
              <a:fillRect/>
            </a:stretch>
          </a:blipFill>
        </p:spPr>
      </p:sp>
      <p:sp>
        <p:nvSpPr>
          <p:cNvPr id="7" name="Freeform 7"/>
          <p:cNvSpPr/>
          <p:nvPr/>
        </p:nvSpPr>
        <p:spPr>
          <a:xfrm>
            <a:off x="9984543" y="6776599"/>
            <a:ext cx="6870967" cy="3203588"/>
          </a:xfrm>
          <a:custGeom>
            <a:avLst/>
            <a:gdLst/>
            <a:ahLst/>
            <a:cxnLst/>
            <a:rect l="l" t="t" r="r" b="b"/>
            <a:pathLst>
              <a:path w="6870967" h="3203588">
                <a:moveTo>
                  <a:pt x="0" y="0"/>
                </a:moveTo>
                <a:lnTo>
                  <a:pt x="6870967" y="0"/>
                </a:lnTo>
                <a:lnTo>
                  <a:pt x="6870967" y="3203588"/>
                </a:lnTo>
                <a:lnTo>
                  <a:pt x="0" y="3203588"/>
                </a:lnTo>
                <a:lnTo>
                  <a:pt x="0" y="0"/>
                </a:lnTo>
                <a:close/>
              </a:path>
            </a:pathLst>
          </a:custGeom>
          <a:blipFill>
            <a:blip r:embed="rId7"/>
            <a:stretch>
              <a:fillRect/>
            </a:stretch>
          </a:blipFill>
        </p:spPr>
      </p:sp>
      <p:sp>
        <p:nvSpPr>
          <p:cNvPr id="8" name="TextBox 8"/>
          <p:cNvSpPr txBox="1"/>
          <p:nvPr/>
        </p:nvSpPr>
        <p:spPr>
          <a:xfrm>
            <a:off x="3611912" y="22541"/>
            <a:ext cx="14204899" cy="1269363"/>
          </a:xfrm>
          <a:prstGeom prst="rect">
            <a:avLst/>
          </a:prstGeom>
        </p:spPr>
        <p:txBody>
          <a:bodyPr lIns="0" tIns="0" rIns="0" bIns="0" rtlCol="0" anchor="t">
            <a:spAutoFit/>
          </a:bodyPr>
          <a:lstStyle/>
          <a:p>
            <a:pPr algn="l">
              <a:lnSpc>
                <a:spcPts val="10360"/>
              </a:lnSpc>
            </a:pPr>
            <a:r>
              <a:rPr lang="en-US" sz="7400" b="1">
                <a:solidFill>
                  <a:srgbClr val="141414"/>
                </a:solidFill>
                <a:latin typeface="Nunito Sans Heavy"/>
                <a:ea typeface="Nunito Sans Heavy"/>
                <a:cs typeface="Nunito Sans Heavy"/>
                <a:sym typeface="Nunito Sans Heavy"/>
              </a:rPr>
              <a:t>Evidences for Completion</a:t>
            </a:r>
          </a:p>
        </p:txBody>
      </p:sp>
      <p:sp>
        <p:nvSpPr>
          <p:cNvPr id="9" name="TextBox 9"/>
          <p:cNvSpPr txBox="1"/>
          <p:nvPr/>
        </p:nvSpPr>
        <p:spPr>
          <a:xfrm>
            <a:off x="702647" y="1913698"/>
            <a:ext cx="5124808" cy="932079"/>
          </a:xfrm>
          <a:prstGeom prst="rect">
            <a:avLst/>
          </a:prstGeom>
        </p:spPr>
        <p:txBody>
          <a:bodyPr lIns="0" tIns="0" rIns="0" bIns="0" rtlCol="0" anchor="t">
            <a:spAutoFit/>
          </a:bodyPr>
          <a:lstStyle/>
          <a:p>
            <a:pPr algn="ctr">
              <a:lnSpc>
                <a:spcPts val="3750"/>
              </a:lnSpc>
            </a:pPr>
            <a:r>
              <a:rPr lang="en-US" sz="2678" b="1">
                <a:solidFill>
                  <a:srgbClr val="3D85D3"/>
                </a:solidFill>
                <a:latin typeface="Nunito Sans Heavy"/>
                <a:ea typeface="Nunito Sans Heavy"/>
                <a:cs typeface="Nunito Sans Heavy"/>
                <a:sym typeface="Nunito Sans Heavy"/>
              </a:rPr>
              <a:t>Architecture of Implementation</a:t>
            </a:r>
          </a:p>
          <a:p>
            <a:pPr algn="ctr">
              <a:lnSpc>
                <a:spcPts val="3750"/>
              </a:lnSpc>
              <a:spcBef>
                <a:spcPct val="0"/>
              </a:spcBef>
            </a:pPr>
            <a:endParaRPr lang="en-US" sz="2678" b="1">
              <a:solidFill>
                <a:srgbClr val="3D85D3"/>
              </a:solidFill>
              <a:latin typeface="Nunito Sans Heavy"/>
              <a:ea typeface="Nunito Sans Heavy"/>
              <a:cs typeface="Nunito Sans Heavy"/>
              <a:sym typeface="Nunito Sans Heavy"/>
            </a:endParaRPr>
          </a:p>
        </p:txBody>
      </p:sp>
      <p:sp>
        <p:nvSpPr>
          <p:cNvPr id="10" name="TextBox 10"/>
          <p:cNvSpPr txBox="1"/>
          <p:nvPr/>
        </p:nvSpPr>
        <p:spPr>
          <a:xfrm>
            <a:off x="6205268" y="5875954"/>
            <a:ext cx="2092352" cy="1408329"/>
          </a:xfrm>
          <a:prstGeom prst="rect">
            <a:avLst/>
          </a:prstGeom>
        </p:spPr>
        <p:txBody>
          <a:bodyPr lIns="0" tIns="0" rIns="0" bIns="0" rtlCol="0" anchor="t">
            <a:spAutoFit/>
          </a:bodyPr>
          <a:lstStyle/>
          <a:p>
            <a:pPr algn="ctr">
              <a:lnSpc>
                <a:spcPts val="3750"/>
              </a:lnSpc>
              <a:spcBef>
                <a:spcPct val="0"/>
              </a:spcBef>
            </a:pPr>
            <a:r>
              <a:rPr lang="en-US" sz="2678" b="1">
                <a:solidFill>
                  <a:srgbClr val="3D85D3"/>
                </a:solidFill>
                <a:latin typeface="Nunito Sans Heavy"/>
                <a:ea typeface="Nunito Sans Heavy"/>
                <a:cs typeface="Nunito Sans Heavy"/>
                <a:sym typeface="Nunito Sans Heavy"/>
              </a:rPr>
              <a:t>Frontend and Backend</a:t>
            </a:r>
          </a:p>
        </p:txBody>
      </p:sp>
      <p:sp>
        <p:nvSpPr>
          <p:cNvPr id="11" name="TextBox 11"/>
          <p:cNvSpPr txBox="1"/>
          <p:nvPr/>
        </p:nvSpPr>
        <p:spPr>
          <a:xfrm>
            <a:off x="9158764" y="1709595"/>
            <a:ext cx="8100536" cy="455829"/>
          </a:xfrm>
          <a:prstGeom prst="rect">
            <a:avLst/>
          </a:prstGeom>
        </p:spPr>
        <p:txBody>
          <a:bodyPr lIns="0" tIns="0" rIns="0" bIns="0" rtlCol="0" anchor="t">
            <a:spAutoFit/>
          </a:bodyPr>
          <a:lstStyle/>
          <a:p>
            <a:pPr algn="ctr">
              <a:lnSpc>
                <a:spcPts val="3750"/>
              </a:lnSpc>
              <a:spcBef>
                <a:spcPct val="0"/>
              </a:spcBef>
            </a:pPr>
            <a:r>
              <a:rPr lang="en-US" sz="2678" b="1">
                <a:solidFill>
                  <a:srgbClr val="3D85D3"/>
                </a:solidFill>
                <a:latin typeface="Nunito Sans Heavy"/>
                <a:ea typeface="Nunito Sans Heavy"/>
                <a:cs typeface="Nunito Sans Heavy"/>
                <a:sym typeface="Nunito Sans Heavy"/>
              </a:rPr>
              <a:t>Model training using google colab ( MobileNetV2)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8205612"/>
            <a:ext cx="0" cy="571508"/>
          </a:xfrm>
          <a:prstGeom prst="line">
            <a:avLst/>
          </a:prstGeom>
          <a:ln w="76200" cap="rnd">
            <a:solidFill>
              <a:srgbClr val="FFFFFF"/>
            </a:solidFill>
            <a:prstDash val="solid"/>
            <a:headEnd type="none" w="sm" len="sm"/>
            <a:tailEnd type="arrow" w="med" len="sm"/>
          </a:ln>
        </p:spPr>
      </p:sp>
      <p:sp>
        <p:nvSpPr>
          <p:cNvPr id="3" name="AutoShape 3"/>
          <p:cNvSpPr/>
          <p:nvPr/>
        </p:nvSpPr>
        <p:spPr>
          <a:xfrm>
            <a:off x="14799477" y="8205612"/>
            <a:ext cx="0" cy="571508"/>
          </a:xfrm>
          <a:prstGeom prst="line">
            <a:avLst/>
          </a:prstGeom>
          <a:ln w="76200" cap="rnd">
            <a:solidFill>
              <a:srgbClr val="FFFFFF"/>
            </a:solidFill>
            <a:prstDash val="solid"/>
            <a:headEnd type="none" w="sm" len="sm"/>
            <a:tailEnd type="arrow" w="med" len="sm"/>
          </a:ln>
        </p:spPr>
      </p:sp>
      <p:sp>
        <p:nvSpPr>
          <p:cNvPr id="4" name="AutoShape 4"/>
          <p:cNvSpPr/>
          <p:nvPr/>
        </p:nvSpPr>
        <p:spPr>
          <a:xfrm flipH="1" flipV="1">
            <a:off x="10865018" y="1708770"/>
            <a:ext cx="9528" cy="8288219"/>
          </a:xfrm>
          <a:prstGeom prst="line">
            <a:avLst/>
          </a:prstGeom>
          <a:ln w="38100" cap="flat">
            <a:solidFill>
              <a:srgbClr val="000000"/>
            </a:solidFill>
            <a:prstDash val="sysDot"/>
            <a:headEnd type="none" w="sm" len="sm"/>
            <a:tailEnd type="none" w="sm" len="sm"/>
          </a:ln>
        </p:spPr>
      </p:sp>
      <p:sp>
        <p:nvSpPr>
          <p:cNvPr id="5" name="Freeform 5"/>
          <p:cNvSpPr/>
          <p:nvPr/>
        </p:nvSpPr>
        <p:spPr>
          <a:xfrm>
            <a:off x="257702" y="360310"/>
            <a:ext cx="3154640" cy="6356958"/>
          </a:xfrm>
          <a:custGeom>
            <a:avLst/>
            <a:gdLst/>
            <a:ahLst/>
            <a:cxnLst/>
            <a:rect l="l" t="t" r="r" b="b"/>
            <a:pathLst>
              <a:path w="3154640" h="6356958">
                <a:moveTo>
                  <a:pt x="0" y="0"/>
                </a:moveTo>
                <a:lnTo>
                  <a:pt x="3154640" y="0"/>
                </a:lnTo>
                <a:lnTo>
                  <a:pt x="3154640" y="6356958"/>
                </a:lnTo>
                <a:lnTo>
                  <a:pt x="0" y="6356958"/>
                </a:lnTo>
                <a:lnTo>
                  <a:pt x="0" y="0"/>
                </a:lnTo>
                <a:close/>
              </a:path>
            </a:pathLst>
          </a:custGeom>
          <a:blipFill>
            <a:blip r:embed="rId2"/>
            <a:stretch>
              <a:fillRect/>
            </a:stretch>
          </a:blipFill>
        </p:spPr>
      </p:sp>
      <p:sp>
        <p:nvSpPr>
          <p:cNvPr id="6" name="Freeform 6"/>
          <p:cNvSpPr/>
          <p:nvPr/>
        </p:nvSpPr>
        <p:spPr>
          <a:xfrm>
            <a:off x="3038476" y="3297301"/>
            <a:ext cx="3202318" cy="6356958"/>
          </a:xfrm>
          <a:custGeom>
            <a:avLst/>
            <a:gdLst/>
            <a:ahLst/>
            <a:cxnLst/>
            <a:rect l="l" t="t" r="r" b="b"/>
            <a:pathLst>
              <a:path w="3202318" h="6356958">
                <a:moveTo>
                  <a:pt x="0" y="0"/>
                </a:moveTo>
                <a:lnTo>
                  <a:pt x="3202317" y="0"/>
                </a:lnTo>
                <a:lnTo>
                  <a:pt x="3202317" y="6356958"/>
                </a:lnTo>
                <a:lnTo>
                  <a:pt x="0" y="6356958"/>
                </a:lnTo>
                <a:lnTo>
                  <a:pt x="0" y="0"/>
                </a:lnTo>
                <a:close/>
              </a:path>
            </a:pathLst>
          </a:custGeom>
          <a:blipFill>
            <a:blip r:embed="rId3"/>
            <a:stretch>
              <a:fillRect/>
            </a:stretch>
          </a:blipFill>
        </p:spPr>
      </p:sp>
      <p:sp>
        <p:nvSpPr>
          <p:cNvPr id="7" name="Freeform 7"/>
          <p:cNvSpPr/>
          <p:nvPr/>
        </p:nvSpPr>
        <p:spPr>
          <a:xfrm>
            <a:off x="6155068" y="5190635"/>
            <a:ext cx="3210264" cy="6356958"/>
          </a:xfrm>
          <a:custGeom>
            <a:avLst/>
            <a:gdLst/>
            <a:ahLst/>
            <a:cxnLst/>
            <a:rect l="l" t="t" r="r" b="b"/>
            <a:pathLst>
              <a:path w="3210264" h="6356958">
                <a:moveTo>
                  <a:pt x="0" y="0"/>
                </a:moveTo>
                <a:lnTo>
                  <a:pt x="3210264" y="0"/>
                </a:lnTo>
                <a:lnTo>
                  <a:pt x="3210264" y="6356958"/>
                </a:lnTo>
                <a:lnTo>
                  <a:pt x="0" y="6356958"/>
                </a:lnTo>
                <a:lnTo>
                  <a:pt x="0" y="0"/>
                </a:lnTo>
                <a:close/>
              </a:path>
            </a:pathLst>
          </a:custGeom>
          <a:blipFill>
            <a:blip r:embed="rId4"/>
            <a:stretch>
              <a:fillRect/>
            </a:stretch>
          </a:blipFill>
        </p:spPr>
      </p:sp>
      <p:sp>
        <p:nvSpPr>
          <p:cNvPr id="8" name="Freeform 8"/>
          <p:cNvSpPr/>
          <p:nvPr/>
        </p:nvSpPr>
        <p:spPr>
          <a:xfrm>
            <a:off x="11663014" y="4948344"/>
            <a:ext cx="5596286" cy="2048452"/>
          </a:xfrm>
          <a:custGeom>
            <a:avLst/>
            <a:gdLst/>
            <a:ahLst/>
            <a:cxnLst/>
            <a:rect l="l" t="t" r="r" b="b"/>
            <a:pathLst>
              <a:path w="5596286" h="2048452">
                <a:moveTo>
                  <a:pt x="0" y="0"/>
                </a:moveTo>
                <a:lnTo>
                  <a:pt x="5596286" y="0"/>
                </a:lnTo>
                <a:lnTo>
                  <a:pt x="5596286" y="2048452"/>
                </a:lnTo>
                <a:lnTo>
                  <a:pt x="0" y="2048452"/>
                </a:lnTo>
                <a:lnTo>
                  <a:pt x="0" y="0"/>
                </a:lnTo>
                <a:close/>
              </a:path>
            </a:pathLst>
          </a:custGeom>
          <a:blipFill>
            <a:blip r:embed="rId5"/>
            <a:stretch>
              <a:fillRect/>
            </a:stretch>
          </a:blipFill>
          <a:ln w="38100" cap="sq">
            <a:solidFill>
              <a:srgbClr val="000000"/>
            </a:solidFill>
            <a:prstDash val="solid"/>
            <a:miter/>
          </a:ln>
        </p:spPr>
      </p:sp>
      <p:sp>
        <p:nvSpPr>
          <p:cNvPr id="9" name="TextBox 9"/>
          <p:cNvSpPr txBox="1"/>
          <p:nvPr/>
        </p:nvSpPr>
        <p:spPr>
          <a:xfrm>
            <a:off x="5287301" y="6125"/>
            <a:ext cx="15239090"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Evidences for Completion</a:t>
            </a:r>
          </a:p>
        </p:txBody>
      </p:sp>
      <p:sp>
        <p:nvSpPr>
          <p:cNvPr id="10" name="TextBox 10"/>
          <p:cNvSpPr txBox="1"/>
          <p:nvPr/>
        </p:nvSpPr>
        <p:spPr>
          <a:xfrm>
            <a:off x="3814579" y="1870924"/>
            <a:ext cx="6059839" cy="984149"/>
          </a:xfrm>
          <a:prstGeom prst="rect">
            <a:avLst/>
          </a:prstGeom>
        </p:spPr>
        <p:txBody>
          <a:bodyPr lIns="0" tIns="0" rIns="0" bIns="0" rtlCol="0" anchor="t">
            <a:spAutoFit/>
          </a:bodyPr>
          <a:lstStyle/>
          <a:p>
            <a:pPr algn="l">
              <a:lnSpc>
                <a:spcPts val="4030"/>
              </a:lnSpc>
              <a:spcBef>
                <a:spcPct val="0"/>
              </a:spcBef>
            </a:pPr>
            <a:r>
              <a:rPr lang="en-US" sz="2878" b="1">
                <a:solidFill>
                  <a:srgbClr val="3D85D3"/>
                </a:solidFill>
                <a:latin typeface="Nunito Sans Heavy"/>
                <a:ea typeface="Nunito Sans Heavy"/>
                <a:cs typeface="Nunito Sans Heavy"/>
                <a:sym typeface="Nunito Sans Heavy"/>
              </a:rPr>
              <a:t>Final outputs that show a mobile interface detecting road signs</a:t>
            </a:r>
          </a:p>
        </p:txBody>
      </p:sp>
      <p:sp>
        <p:nvSpPr>
          <p:cNvPr id="11" name="TextBox 11"/>
          <p:cNvSpPr txBox="1"/>
          <p:nvPr/>
        </p:nvSpPr>
        <p:spPr>
          <a:xfrm>
            <a:off x="11867637" y="2807449"/>
            <a:ext cx="5863680" cy="932079"/>
          </a:xfrm>
          <a:prstGeom prst="rect">
            <a:avLst/>
          </a:prstGeom>
        </p:spPr>
        <p:txBody>
          <a:bodyPr lIns="0" tIns="0" rIns="0" bIns="0" rtlCol="0" anchor="t">
            <a:spAutoFit/>
          </a:bodyPr>
          <a:lstStyle/>
          <a:p>
            <a:pPr algn="l">
              <a:lnSpc>
                <a:spcPts val="3750"/>
              </a:lnSpc>
              <a:spcBef>
                <a:spcPct val="0"/>
              </a:spcBef>
            </a:pPr>
            <a:r>
              <a:rPr lang="en-US" sz="2678" b="1">
                <a:solidFill>
                  <a:srgbClr val="3D85D3"/>
                </a:solidFill>
                <a:latin typeface="Nunito Sans Heavy"/>
                <a:ea typeface="Nunito Sans Heavy"/>
                <a:cs typeface="Nunito Sans Heavy"/>
                <a:sym typeface="Nunito Sans Heavy"/>
              </a:rPr>
              <a:t>Display voice based alerts to warn the driver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858246" y="8167516"/>
            <a:ext cx="571508" cy="0"/>
          </a:xfrm>
          <a:prstGeom prst="line">
            <a:avLst/>
          </a:prstGeom>
          <a:ln w="76200" cap="rnd">
            <a:solidFill>
              <a:srgbClr val="FFFFFF"/>
            </a:solidFill>
            <a:prstDash val="solid"/>
            <a:headEnd type="none" w="sm" len="sm"/>
            <a:tailEnd type="arrow" w="med" len="sm"/>
          </a:ln>
        </p:spPr>
      </p:sp>
      <p:grpSp>
        <p:nvGrpSpPr>
          <p:cNvPr id="3" name="Group 3"/>
          <p:cNvGrpSpPr/>
          <p:nvPr/>
        </p:nvGrpSpPr>
        <p:grpSpPr>
          <a:xfrm>
            <a:off x="15431707" y="652440"/>
            <a:ext cx="4530667" cy="1335110"/>
            <a:chOff x="0" y="0"/>
            <a:chExt cx="1193262" cy="351634"/>
          </a:xfrm>
        </p:grpSpPr>
        <p:sp>
          <p:nvSpPr>
            <p:cNvPr id="4" name="Freeform 4"/>
            <p:cNvSpPr/>
            <p:nvPr/>
          </p:nvSpPr>
          <p:spPr>
            <a:xfrm>
              <a:off x="0" y="0"/>
              <a:ext cx="1193262" cy="351634"/>
            </a:xfrm>
            <a:custGeom>
              <a:avLst/>
              <a:gdLst/>
              <a:ahLst/>
              <a:cxnLst/>
              <a:rect l="l" t="t" r="r" b="b"/>
              <a:pathLst>
                <a:path w="1193262" h="351634">
                  <a:moveTo>
                    <a:pt x="87148" y="0"/>
                  </a:moveTo>
                  <a:lnTo>
                    <a:pt x="1106114" y="0"/>
                  </a:lnTo>
                  <a:cubicBezTo>
                    <a:pt x="1154245" y="0"/>
                    <a:pt x="1193262" y="39017"/>
                    <a:pt x="1193262" y="87148"/>
                  </a:cubicBezTo>
                  <a:lnTo>
                    <a:pt x="1193262" y="264486"/>
                  </a:lnTo>
                  <a:cubicBezTo>
                    <a:pt x="1193262" y="312616"/>
                    <a:pt x="1154245" y="351634"/>
                    <a:pt x="1106114" y="351634"/>
                  </a:cubicBezTo>
                  <a:lnTo>
                    <a:pt x="87148" y="351634"/>
                  </a:lnTo>
                  <a:cubicBezTo>
                    <a:pt x="39017" y="351634"/>
                    <a:pt x="0" y="312616"/>
                    <a:pt x="0" y="264486"/>
                  </a:cubicBezTo>
                  <a:lnTo>
                    <a:pt x="0" y="87148"/>
                  </a:lnTo>
                  <a:cubicBezTo>
                    <a:pt x="0" y="39017"/>
                    <a:pt x="39017" y="0"/>
                    <a:pt x="87148" y="0"/>
                  </a:cubicBezTo>
                  <a:close/>
                </a:path>
              </a:pathLst>
            </a:custGeom>
            <a:solidFill>
              <a:srgbClr val="3D85D3"/>
            </a:solidFill>
          </p:spPr>
        </p:sp>
        <p:sp>
          <p:nvSpPr>
            <p:cNvPr id="5" name="TextBox 5"/>
            <p:cNvSpPr txBox="1"/>
            <p:nvPr/>
          </p:nvSpPr>
          <p:spPr>
            <a:xfrm>
              <a:off x="0" y="28575"/>
              <a:ext cx="1193262" cy="323059"/>
            </a:xfrm>
            <a:prstGeom prst="rect">
              <a:avLst/>
            </a:prstGeom>
          </p:spPr>
          <p:txBody>
            <a:bodyPr lIns="50800" tIns="50800" rIns="50800" bIns="50800" rtlCol="0" anchor="ctr"/>
            <a:lstStyle/>
            <a:p>
              <a:pPr algn="ctr">
                <a:lnSpc>
                  <a:spcPts val="2691"/>
                </a:lnSpc>
              </a:pPr>
              <a:endParaRPr/>
            </a:p>
          </p:txBody>
        </p:sp>
      </p:grpSp>
      <p:sp>
        <p:nvSpPr>
          <p:cNvPr id="6" name="TextBox 6"/>
          <p:cNvSpPr txBox="1"/>
          <p:nvPr/>
        </p:nvSpPr>
        <p:spPr>
          <a:xfrm>
            <a:off x="5785360" y="892958"/>
            <a:ext cx="12730514" cy="1035050"/>
          </a:xfrm>
          <a:prstGeom prst="rect">
            <a:avLst/>
          </a:prstGeom>
        </p:spPr>
        <p:txBody>
          <a:bodyPr lIns="0" tIns="0" rIns="0" bIns="0" rtlCol="0" anchor="t">
            <a:spAutoFit/>
          </a:bodyPr>
          <a:lstStyle/>
          <a:p>
            <a:pPr algn="ctr">
              <a:lnSpc>
                <a:spcPts val="7600"/>
              </a:lnSpc>
            </a:pPr>
            <a:r>
              <a:rPr lang="en-US" sz="8000" b="1">
                <a:solidFill>
                  <a:srgbClr val="141414"/>
                </a:solidFill>
                <a:latin typeface="Nunito Sans Heavy"/>
                <a:ea typeface="Nunito Sans Heavy"/>
                <a:cs typeface="Nunito Sans Heavy"/>
                <a:sym typeface="Nunito Sans Heavy"/>
              </a:rPr>
              <a:t>References</a:t>
            </a:r>
          </a:p>
        </p:txBody>
      </p:sp>
      <p:sp>
        <p:nvSpPr>
          <p:cNvPr id="7" name="TextBox 7"/>
          <p:cNvSpPr txBox="1"/>
          <p:nvPr/>
        </p:nvSpPr>
        <p:spPr>
          <a:xfrm>
            <a:off x="1028700" y="2579522"/>
            <a:ext cx="16799665" cy="6443853"/>
          </a:xfrm>
          <a:prstGeom prst="rect">
            <a:avLst/>
          </a:prstGeom>
        </p:spPr>
        <p:txBody>
          <a:bodyPr lIns="0" tIns="0" rIns="0" bIns="0" rtlCol="0" anchor="t">
            <a:spAutoFit/>
          </a:bodyPr>
          <a:lstStyle/>
          <a:p>
            <a:pPr algn="l">
              <a:lnSpc>
                <a:spcPts val="3906"/>
              </a:lnSpc>
            </a:pPr>
            <a:r>
              <a:rPr lang="en-US" sz="3100" b="1" spc="80">
                <a:solidFill>
                  <a:srgbClr val="3D85D3"/>
                </a:solidFill>
                <a:latin typeface="Nunito Sans Bold"/>
                <a:ea typeface="Nunito Sans Bold"/>
                <a:cs typeface="Nunito Sans Bold"/>
                <a:sym typeface="Nunito Sans Bold"/>
              </a:rPr>
              <a:t>[1]  S. Wijerathne, K. Perera, and A. Dias, "Road sign recognition using image processing," *J. Eng. Res.*, vol. 12, no. 2, pp. 115-126, 2018.</a:t>
            </a: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r>
              <a:rPr lang="en-US" sz="3100" b="1" spc="80">
                <a:solidFill>
                  <a:srgbClr val="3D85D3"/>
                </a:solidFill>
                <a:latin typeface="Nunito Sans Bold"/>
                <a:ea typeface="Nunito Sans Bold"/>
                <a:cs typeface="Nunito Sans Bold"/>
                <a:sym typeface="Nunito Sans Bold"/>
              </a:rPr>
              <a:t>[2]  L. Perera, M. Silva, and S. Jayawardena, "Climate condition detection for vehicle safety," *Int. J. Automot. Technol.*, vol. 14, no. 3, pp. 234-245, 2019.</a:t>
            </a: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r>
              <a:rPr lang="en-US" sz="3100" b="1" spc="80">
                <a:solidFill>
                  <a:srgbClr val="3D85D3"/>
                </a:solidFill>
                <a:latin typeface="Nunito Sans Bold"/>
                <a:ea typeface="Nunito Sans Bold"/>
                <a:cs typeface="Nunito Sans Bold"/>
                <a:sym typeface="Nunito Sans Bold"/>
              </a:rPr>
              <a:t>[3]  P. Fernando, A. Dias, and R. Senanayake, "Real-time feedback systems for enhanced driving," *IEEE Trans. Intell. Veh.*, vol. 19, no. 1, pp. 34-45, 2020.</a:t>
            </a: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r>
              <a:rPr lang="en-US" sz="3100" b="1" spc="80">
                <a:solidFill>
                  <a:srgbClr val="3D85D3"/>
                </a:solidFill>
                <a:latin typeface="Nunito Sans Bold"/>
                <a:ea typeface="Nunito Sans Bold"/>
                <a:cs typeface="Nunito Sans Bold"/>
                <a:sym typeface="Nunito Sans Bold"/>
              </a:rPr>
              <a:t>[4]  H. Gunawardena, K. Rathnayake, and N. Kumarasinghe, "Integrating road sign and climate detection in driver assistance systems," *J. Veh. Technol.*, vol. 11, no. 3, pp. 89-101, 2021.</a:t>
            </a:r>
          </a:p>
          <a:p>
            <a:pPr algn="l">
              <a:lnSpc>
                <a:spcPts val="3906"/>
              </a:lnSpc>
            </a:pPr>
            <a:endParaRPr lang="en-US" sz="3100" b="1" spc="80">
              <a:solidFill>
                <a:srgbClr val="3D85D3"/>
              </a:solidFill>
              <a:latin typeface="Nunito Sans Bold"/>
              <a:ea typeface="Nunito Sans Bold"/>
              <a:cs typeface="Nunito Sans Bold"/>
              <a:sym typeface="Nunito San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76628" y="6270845"/>
            <a:ext cx="1319606" cy="1199192"/>
          </a:xfrm>
          <a:custGeom>
            <a:avLst/>
            <a:gdLst/>
            <a:ahLst/>
            <a:cxnLst/>
            <a:rect l="l" t="t" r="r" b="b"/>
            <a:pathLst>
              <a:path w="1319606" h="1199192">
                <a:moveTo>
                  <a:pt x="0" y="0"/>
                </a:moveTo>
                <a:lnTo>
                  <a:pt x="1319606" y="0"/>
                </a:lnTo>
                <a:lnTo>
                  <a:pt x="1319606" y="1199192"/>
                </a:lnTo>
                <a:lnTo>
                  <a:pt x="0" y="1199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57938" y="2484733"/>
            <a:ext cx="5183616" cy="51836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85D3"/>
            </a:solidFill>
          </p:spPr>
        </p:sp>
        <p:sp>
          <p:nvSpPr>
            <p:cNvPr id="5" name="TextBox 5"/>
            <p:cNvSpPr txBox="1"/>
            <p:nvPr/>
          </p:nvSpPr>
          <p:spPr>
            <a:xfrm>
              <a:off x="76200" y="104775"/>
              <a:ext cx="660400" cy="631825"/>
            </a:xfrm>
            <a:prstGeom prst="rect">
              <a:avLst/>
            </a:prstGeom>
          </p:spPr>
          <p:txBody>
            <a:bodyPr lIns="50800" tIns="50800" rIns="50800" bIns="50800" rtlCol="0" anchor="ctr"/>
            <a:lstStyle/>
            <a:p>
              <a:pPr algn="ctr">
                <a:lnSpc>
                  <a:spcPts val="2691"/>
                </a:lnSpc>
              </a:pPr>
              <a:endParaRPr/>
            </a:p>
          </p:txBody>
        </p:sp>
      </p:grpSp>
      <p:sp>
        <p:nvSpPr>
          <p:cNvPr id="6" name="TextBox 6"/>
          <p:cNvSpPr txBox="1"/>
          <p:nvPr/>
        </p:nvSpPr>
        <p:spPr>
          <a:xfrm>
            <a:off x="7167542" y="3201024"/>
            <a:ext cx="11120458" cy="3378200"/>
          </a:xfrm>
          <a:prstGeom prst="rect">
            <a:avLst/>
          </a:prstGeom>
        </p:spPr>
        <p:txBody>
          <a:bodyPr lIns="0" tIns="0" rIns="0" bIns="0" rtlCol="0" anchor="t">
            <a:spAutoFit/>
          </a:bodyPr>
          <a:lstStyle/>
          <a:p>
            <a:pPr algn="l">
              <a:lnSpc>
                <a:spcPts val="8800"/>
              </a:lnSpc>
            </a:pPr>
            <a:r>
              <a:rPr lang="en-US" sz="8000" b="1">
                <a:solidFill>
                  <a:srgbClr val="141414"/>
                </a:solidFill>
                <a:latin typeface="Nunito Sans Heavy"/>
                <a:ea typeface="Nunito Sans Heavy"/>
                <a:cs typeface="Nunito Sans Heavy"/>
                <a:sym typeface="Nunito Sans Heavy"/>
              </a:rPr>
              <a:t>Blind spot identification with object detection</a:t>
            </a:r>
          </a:p>
        </p:txBody>
      </p:sp>
      <p:sp>
        <p:nvSpPr>
          <p:cNvPr id="7" name="TextBox 7"/>
          <p:cNvSpPr txBox="1"/>
          <p:nvPr/>
        </p:nvSpPr>
        <p:spPr>
          <a:xfrm>
            <a:off x="7167542" y="7152641"/>
            <a:ext cx="11120458" cy="800103"/>
          </a:xfrm>
          <a:prstGeom prst="rect">
            <a:avLst/>
          </a:prstGeom>
        </p:spPr>
        <p:txBody>
          <a:bodyPr lIns="0" tIns="0" rIns="0" bIns="0" rtlCol="0" anchor="t">
            <a:spAutoFit/>
          </a:bodyPr>
          <a:lstStyle/>
          <a:p>
            <a:pPr algn="l">
              <a:lnSpc>
                <a:spcPts val="5985"/>
              </a:lnSpc>
            </a:pPr>
            <a:r>
              <a:rPr lang="en-US" sz="6300">
                <a:solidFill>
                  <a:srgbClr val="141414"/>
                </a:solidFill>
                <a:latin typeface="Nunito Sans"/>
                <a:ea typeface="Nunito Sans"/>
                <a:cs typeface="Nunito Sans"/>
                <a:sym typeface="Nunito Sans"/>
              </a:rPr>
              <a:t>Nayanathara R.M.C.</a:t>
            </a:r>
          </a:p>
        </p:txBody>
      </p:sp>
      <p:sp>
        <p:nvSpPr>
          <p:cNvPr id="8" name="TextBox 8"/>
          <p:cNvSpPr txBox="1"/>
          <p:nvPr/>
        </p:nvSpPr>
        <p:spPr>
          <a:xfrm>
            <a:off x="7186592" y="8047995"/>
            <a:ext cx="7262985" cy="565309"/>
          </a:xfrm>
          <a:prstGeom prst="rect">
            <a:avLst/>
          </a:prstGeom>
        </p:spPr>
        <p:txBody>
          <a:bodyPr lIns="0" tIns="0" rIns="0" bIns="0" rtlCol="0" anchor="t">
            <a:spAutoFit/>
          </a:bodyPr>
          <a:lstStyle/>
          <a:p>
            <a:pPr algn="l">
              <a:lnSpc>
                <a:spcPts val="4126"/>
              </a:lnSpc>
            </a:pPr>
            <a:r>
              <a:rPr lang="en-US" sz="4343" b="1">
                <a:solidFill>
                  <a:srgbClr val="3D85D3"/>
                </a:solidFill>
                <a:latin typeface="Nunito Sans Bold"/>
                <a:ea typeface="Nunito Sans Bold"/>
                <a:cs typeface="Nunito Sans Bold"/>
                <a:sym typeface="Nunito Sans Bold"/>
              </a:rPr>
              <a:t>IT21365300</a:t>
            </a:r>
          </a:p>
        </p:txBody>
      </p:sp>
      <p:sp>
        <p:nvSpPr>
          <p:cNvPr id="9" name="TextBox 9"/>
          <p:cNvSpPr txBox="1"/>
          <p:nvPr/>
        </p:nvSpPr>
        <p:spPr>
          <a:xfrm>
            <a:off x="7167542" y="1979908"/>
            <a:ext cx="6353582" cy="504825"/>
          </a:xfrm>
          <a:prstGeom prst="rect">
            <a:avLst/>
          </a:prstGeom>
        </p:spPr>
        <p:txBody>
          <a:bodyPr lIns="0" tIns="0" rIns="0" bIns="0" rtlCol="0" anchor="t">
            <a:spAutoFit/>
          </a:bodyPr>
          <a:lstStyle/>
          <a:p>
            <a:pPr algn="l">
              <a:lnSpc>
                <a:spcPts val="3704"/>
              </a:lnSpc>
            </a:pPr>
            <a:r>
              <a:rPr lang="en-US" sz="3899" b="1">
                <a:solidFill>
                  <a:srgbClr val="3D85D3"/>
                </a:solidFill>
                <a:latin typeface="Nunito Sans Bold"/>
                <a:ea typeface="Nunito Sans Bold"/>
                <a:cs typeface="Nunito Sans Bold"/>
                <a:sym typeface="Nunito Sans Bold"/>
              </a:rPr>
              <a:t>Component 3</a:t>
            </a:r>
          </a:p>
        </p:txBody>
      </p:sp>
      <p:grpSp>
        <p:nvGrpSpPr>
          <p:cNvPr id="10" name="Group 10"/>
          <p:cNvGrpSpPr>
            <a:grpSpLocks noChangeAspect="1"/>
          </p:cNvGrpSpPr>
          <p:nvPr/>
        </p:nvGrpSpPr>
        <p:grpSpPr>
          <a:xfrm>
            <a:off x="1356434" y="2633990"/>
            <a:ext cx="4885120" cy="488510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4633" t="-26535" r="-35053" b="-99989"/>
              </a:stretch>
            </a:blipFill>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049657" y="7834137"/>
            <a:ext cx="0" cy="571508"/>
          </a:xfrm>
          <a:prstGeom prst="line">
            <a:avLst/>
          </a:prstGeom>
          <a:ln w="76200" cap="rnd">
            <a:solidFill>
              <a:srgbClr val="FFFFFF"/>
            </a:solidFill>
            <a:prstDash val="solid"/>
            <a:headEnd type="none" w="sm" len="sm"/>
            <a:tailEnd type="arrow" w="med" len="sm"/>
          </a:ln>
        </p:spPr>
      </p:sp>
      <p:graphicFrame>
        <p:nvGraphicFramePr>
          <p:cNvPr id="3" name="Table 3"/>
          <p:cNvGraphicFramePr>
            <a:graphicFrameLocks noGrp="1"/>
          </p:cNvGraphicFramePr>
          <p:nvPr/>
        </p:nvGraphicFramePr>
        <p:xfrm>
          <a:off x="2305608" y="2987907"/>
          <a:ext cx="13618766" cy="6146461"/>
        </p:xfrm>
        <a:graphic>
          <a:graphicData uri="http://schemas.openxmlformats.org/drawingml/2006/table">
            <a:tbl>
              <a:tblPr/>
              <a:tblGrid>
                <a:gridCol w="4308039">
                  <a:extLst>
                    <a:ext uri="{9D8B030D-6E8A-4147-A177-3AD203B41FA5}">
                      <a16:colId xmlns:a16="http://schemas.microsoft.com/office/drawing/2014/main" val="20000"/>
                    </a:ext>
                  </a:extLst>
                </a:gridCol>
                <a:gridCol w="2429817">
                  <a:extLst>
                    <a:ext uri="{9D8B030D-6E8A-4147-A177-3AD203B41FA5}">
                      <a16:colId xmlns:a16="http://schemas.microsoft.com/office/drawing/2014/main" val="20001"/>
                    </a:ext>
                  </a:extLst>
                </a:gridCol>
                <a:gridCol w="2322038">
                  <a:extLst>
                    <a:ext uri="{9D8B030D-6E8A-4147-A177-3AD203B41FA5}">
                      <a16:colId xmlns:a16="http://schemas.microsoft.com/office/drawing/2014/main" val="20002"/>
                    </a:ext>
                  </a:extLst>
                </a:gridCol>
                <a:gridCol w="2279436">
                  <a:extLst>
                    <a:ext uri="{9D8B030D-6E8A-4147-A177-3AD203B41FA5}">
                      <a16:colId xmlns:a16="http://schemas.microsoft.com/office/drawing/2014/main" val="20003"/>
                    </a:ext>
                  </a:extLst>
                </a:gridCol>
                <a:gridCol w="2279436">
                  <a:extLst>
                    <a:ext uri="{9D8B030D-6E8A-4147-A177-3AD203B41FA5}">
                      <a16:colId xmlns:a16="http://schemas.microsoft.com/office/drawing/2014/main" val="20004"/>
                    </a:ext>
                  </a:extLst>
                </a:gridCol>
              </a:tblGrid>
              <a:tr h="1487871">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Proposed System</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Blind spot identification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Distance measurement</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Warn driver by narration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Night time visibility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4"/>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Real time outputs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5"/>
                  </a:ext>
                </a:extLst>
              </a:tr>
            </a:tbl>
          </a:graphicData>
        </a:graphic>
      </p:graphicFrame>
      <p:sp>
        <p:nvSpPr>
          <p:cNvPr id="4" name="Freeform 4"/>
          <p:cNvSpPr/>
          <p:nvPr/>
        </p:nvSpPr>
        <p:spPr>
          <a:xfrm>
            <a:off x="14541207" y="4540573"/>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6040910" y="421327"/>
            <a:ext cx="10618296"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Research Gap</a:t>
            </a:r>
          </a:p>
        </p:txBody>
      </p:sp>
      <p:sp>
        <p:nvSpPr>
          <p:cNvPr id="6" name="TextBox 6"/>
          <p:cNvSpPr txBox="1"/>
          <p:nvPr/>
        </p:nvSpPr>
        <p:spPr>
          <a:xfrm>
            <a:off x="5800149" y="1885002"/>
            <a:ext cx="12201547" cy="457200"/>
          </a:xfrm>
          <a:prstGeom prst="rect">
            <a:avLst/>
          </a:prstGeom>
        </p:spPr>
        <p:txBody>
          <a:bodyPr lIns="0" tIns="0" rIns="0" bIns="0" rtlCol="0" anchor="t">
            <a:spAutoFit/>
          </a:bodyPr>
          <a:lstStyle/>
          <a:p>
            <a:pPr algn="l">
              <a:lnSpc>
                <a:spcPts val="3419"/>
              </a:lnSpc>
            </a:pPr>
            <a:r>
              <a:rPr lang="en-US" sz="3600" b="1">
                <a:solidFill>
                  <a:srgbClr val="3D85D3"/>
                </a:solidFill>
                <a:latin typeface="Nunito Sans Bold"/>
                <a:ea typeface="Nunito Sans Bold"/>
                <a:cs typeface="Nunito Sans Bold"/>
                <a:sym typeface="Nunito Sans Bold"/>
              </a:rPr>
              <a:t>Comparison with existing projects</a:t>
            </a:r>
          </a:p>
        </p:txBody>
      </p:sp>
      <p:sp>
        <p:nvSpPr>
          <p:cNvPr id="7" name="Freeform 7"/>
          <p:cNvSpPr/>
          <p:nvPr/>
        </p:nvSpPr>
        <p:spPr>
          <a:xfrm>
            <a:off x="14541207" y="5505834"/>
            <a:ext cx="599560" cy="555302"/>
          </a:xfrm>
          <a:custGeom>
            <a:avLst/>
            <a:gdLst/>
            <a:ahLst/>
            <a:cxnLst/>
            <a:rect l="l" t="t" r="r" b="b"/>
            <a:pathLst>
              <a:path w="599560" h="555302">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4541207" y="6518337"/>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541207" y="7483598"/>
            <a:ext cx="599560" cy="555302"/>
          </a:xfrm>
          <a:custGeom>
            <a:avLst/>
            <a:gdLst/>
            <a:ahLst/>
            <a:cxnLst/>
            <a:rect l="l" t="t" r="r" b="b"/>
            <a:pathLst>
              <a:path w="599560" h="555302">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4541207" y="8448476"/>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7438788" y="5458209"/>
            <a:ext cx="599560" cy="555302"/>
          </a:xfrm>
          <a:custGeom>
            <a:avLst/>
            <a:gdLst/>
            <a:ahLst/>
            <a:cxnLst/>
            <a:rect l="l" t="t" r="r" b="b"/>
            <a:pathLst>
              <a:path w="599560" h="555302">
                <a:moveTo>
                  <a:pt x="0" y="0"/>
                </a:moveTo>
                <a:lnTo>
                  <a:pt x="599559" y="0"/>
                </a:lnTo>
                <a:lnTo>
                  <a:pt x="599559"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7405110" y="8448476"/>
            <a:ext cx="599560" cy="555302"/>
          </a:xfrm>
          <a:custGeom>
            <a:avLst/>
            <a:gdLst/>
            <a:ahLst/>
            <a:cxnLst/>
            <a:rect l="l" t="t" r="r" b="b"/>
            <a:pathLst>
              <a:path w="599560" h="555302">
                <a:moveTo>
                  <a:pt x="0" y="0"/>
                </a:moveTo>
                <a:lnTo>
                  <a:pt x="599559" y="0"/>
                </a:lnTo>
                <a:lnTo>
                  <a:pt x="599559"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9866593" y="7546484"/>
            <a:ext cx="599560" cy="555302"/>
          </a:xfrm>
          <a:custGeom>
            <a:avLst/>
            <a:gdLst/>
            <a:ahLst/>
            <a:cxnLst/>
            <a:rect l="l" t="t" r="r" b="b"/>
            <a:pathLst>
              <a:path w="599560" h="555302">
                <a:moveTo>
                  <a:pt x="0" y="0"/>
                </a:moveTo>
                <a:lnTo>
                  <a:pt x="599559" y="0"/>
                </a:lnTo>
                <a:lnTo>
                  <a:pt x="599559"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2043849" y="4464757"/>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7472466" y="7559414"/>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16" name="Freeform 16"/>
          <p:cNvSpPr/>
          <p:nvPr/>
        </p:nvSpPr>
        <p:spPr>
          <a:xfrm>
            <a:off x="12111205" y="6518337"/>
            <a:ext cx="532203" cy="542373"/>
          </a:xfrm>
          <a:custGeom>
            <a:avLst/>
            <a:gdLst/>
            <a:ahLst/>
            <a:cxnLst/>
            <a:rect l="l" t="t" r="r" b="b"/>
            <a:pathLst>
              <a:path w="532203" h="542373">
                <a:moveTo>
                  <a:pt x="0" y="0"/>
                </a:moveTo>
                <a:lnTo>
                  <a:pt x="532204" y="0"/>
                </a:lnTo>
                <a:lnTo>
                  <a:pt x="532204" y="542372"/>
                </a:lnTo>
                <a:lnTo>
                  <a:pt x="0" y="542372"/>
                </a:lnTo>
                <a:lnTo>
                  <a:pt x="0" y="0"/>
                </a:lnTo>
                <a:close/>
              </a:path>
            </a:pathLst>
          </a:custGeom>
          <a:blipFill>
            <a:blip r:embed="rId4"/>
            <a:stretch>
              <a:fillRect/>
            </a:stretch>
          </a:blipFill>
        </p:spPr>
      </p:sp>
      <p:sp>
        <p:nvSpPr>
          <p:cNvPr id="17" name="Freeform 17"/>
          <p:cNvSpPr/>
          <p:nvPr/>
        </p:nvSpPr>
        <p:spPr>
          <a:xfrm>
            <a:off x="9900271" y="8461405"/>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18" name="Freeform 18"/>
          <p:cNvSpPr/>
          <p:nvPr/>
        </p:nvSpPr>
        <p:spPr>
          <a:xfrm>
            <a:off x="9900271" y="5518764"/>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19" name="Freeform 19"/>
          <p:cNvSpPr/>
          <p:nvPr/>
        </p:nvSpPr>
        <p:spPr>
          <a:xfrm>
            <a:off x="7506144" y="4509666"/>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20" name="Freeform 20"/>
          <p:cNvSpPr/>
          <p:nvPr/>
        </p:nvSpPr>
        <p:spPr>
          <a:xfrm>
            <a:off x="9866593" y="6531266"/>
            <a:ext cx="599560" cy="555302"/>
          </a:xfrm>
          <a:custGeom>
            <a:avLst/>
            <a:gdLst/>
            <a:ahLst/>
            <a:cxnLst/>
            <a:rect l="l" t="t" r="r" b="b"/>
            <a:pathLst>
              <a:path w="599560" h="555302">
                <a:moveTo>
                  <a:pt x="0" y="0"/>
                </a:moveTo>
                <a:lnTo>
                  <a:pt x="599559" y="0"/>
                </a:lnTo>
                <a:lnTo>
                  <a:pt x="599559"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12043849" y="5458209"/>
            <a:ext cx="599560" cy="555302"/>
          </a:xfrm>
          <a:custGeom>
            <a:avLst/>
            <a:gdLst/>
            <a:ahLst/>
            <a:cxnLst/>
            <a:rect l="l" t="t" r="r" b="b"/>
            <a:pathLst>
              <a:path w="599560" h="555302">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a:off x="12111205" y="7483598"/>
            <a:ext cx="532203" cy="542373"/>
          </a:xfrm>
          <a:custGeom>
            <a:avLst/>
            <a:gdLst/>
            <a:ahLst/>
            <a:cxnLst/>
            <a:rect l="l" t="t" r="r" b="b"/>
            <a:pathLst>
              <a:path w="532203" h="542373">
                <a:moveTo>
                  <a:pt x="0" y="0"/>
                </a:moveTo>
                <a:lnTo>
                  <a:pt x="532204" y="0"/>
                </a:lnTo>
                <a:lnTo>
                  <a:pt x="532204" y="542373"/>
                </a:lnTo>
                <a:lnTo>
                  <a:pt x="0" y="542373"/>
                </a:lnTo>
                <a:lnTo>
                  <a:pt x="0" y="0"/>
                </a:lnTo>
                <a:close/>
              </a:path>
            </a:pathLst>
          </a:custGeom>
          <a:blipFill>
            <a:blip r:embed="rId4"/>
            <a:stretch>
              <a:fillRect/>
            </a:stretch>
          </a:blipFill>
        </p:spPr>
      </p:sp>
      <p:sp>
        <p:nvSpPr>
          <p:cNvPr id="23" name="Freeform 23"/>
          <p:cNvSpPr/>
          <p:nvPr/>
        </p:nvSpPr>
        <p:spPr>
          <a:xfrm>
            <a:off x="9866593" y="4509666"/>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4"/>
            <a:stretch>
              <a:fillRect/>
            </a:stretch>
          </a:blipFill>
        </p:spPr>
      </p:sp>
      <p:sp>
        <p:nvSpPr>
          <p:cNvPr id="24" name="Freeform 24"/>
          <p:cNvSpPr/>
          <p:nvPr/>
        </p:nvSpPr>
        <p:spPr>
          <a:xfrm>
            <a:off x="12043849" y="8424695"/>
            <a:ext cx="599560" cy="555302"/>
          </a:xfrm>
          <a:custGeom>
            <a:avLst/>
            <a:gdLst/>
            <a:ahLst/>
            <a:cxnLst/>
            <a:rect l="l" t="t" r="r" b="b"/>
            <a:pathLst>
              <a:path w="599560" h="555302">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7438788" y="6505407"/>
            <a:ext cx="599560" cy="555302"/>
          </a:xfrm>
          <a:custGeom>
            <a:avLst/>
            <a:gdLst/>
            <a:ahLst/>
            <a:cxnLst/>
            <a:rect l="l" t="t" r="r" b="b"/>
            <a:pathLst>
              <a:path w="599560" h="555302">
                <a:moveTo>
                  <a:pt x="0" y="0"/>
                </a:moveTo>
                <a:lnTo>
                  <a:pt x="599559" y="0"/>
                </a:lnTo>
                <a:lnTo>
                  <a:pt x="599559"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0125" y="1184303"/>
            <a:ext cx="12730514" cy="1035050"/>
          </a:xfrm>
          <a:prstGeom prst="rect">
            <a:avLst/>
          </a:prstGeom>
        </p:spPr>
        <p:txBody>
          <a:bodyPr lIns="0" tIns="0" rIns="0" bIns="0" rtlCol="0" anchor="t">
            <a:spAutoFit/>
          </a:bodyPr>
          <a:lstStyle/>
          <a:p>
            <a:pPr algn="l">
              <a:lnSpc>
                <a:spcPts val="7600"/>
              </a:lnSpc>
            </a:pPr>
            <a:r>
              <a:rPr lang="en-US" sz="8000" b="1">
                <a:solidFill>
                  <a:srgbClr val="141414"/>
                </a:solidFill>
                <a:latin typeface="Nunito Sans Heavy"/>
                <a:ea typeface="Nunito Sans Heavy"/>
                <a:cs typeface="Nunito Sans Heavy"/>
                <a:sym typeface="Nunito Sans Heavy"/>
              </a:rPr>
              <a:t>Objectives</a:t>
            </a:r>
          </a:p>
        </p:txBody>
      </p:sp>
      <p:sp>
        <p:nvSpPr>
          <p:cNvPr id="3" name="TextBox 3"/>
          <p:cNvSpPr txBox="1"/>
          <p:nvPr/>
        </p:nvSpPr>
        <p:spPr>
          <a:xfrm>
            <a:off x="1085850" y="2638453"/>
            <a:ext cx="10799270" cy="457200"/>
          </a:xfrm>
          <a:prstGeom prst="rect">
            <a:avLst/>
          </a:prstGeom>
        </p:spPr>
        <p:txBody>
          <a:bodyPr lIns="0" tIns="0" rIns="0" bIns="0" rtlCol="0" anchor="t">
            <a:spAutoFit/>
          </a:bodyPr>
          <a:lstStyle/>
          <a:p>
            <a:pPr algn="l">
              <a:lnSpc>
                <a:spcPts val="3419"/>
              </a:lnSpc>
            </a:pPr>
            <a:r>
              <a:rPr lang="en-US" sz="3600" b="1">
                <a:solidFill>
                  <a:srgbClr val="3D85D3"/>
                </a:solidFill>
                <a:latin typeface="Nunito Sans Bold"/>
                <a:ea typeface="Nunito Sans Bold"/>
                <a:cs typeface="Nunito Sans Bold"/>
                <a:sym typeface="Nunito Sans Bold"/>
              </a:rPr>
              <a:t>Main Objective</a:t>
            </a:r>
          </a:p>
        </p:txBody>
      </p:sp>
      <p:grpSp>
        <p:nvGrpSpPr>
          <p:cNvPr id="4" name="Group 4"/>
          <p:cNvGrpSpPr/>
          <p:nvPr/>
        </p:nvGrpSpPr>
        <p:grpSpPr>
          <a:xfrm>
            <a:off x="6538972" y="4981603"/>
            <a:ext cx="5057657" cy="4276697"/>
            <a:chOff x="0" y="0"/>
            <a:chExt cx="2138577" cy="1808356"/>
          </a:xfrm>
        </p:grpSpPr>
        <p:sp>
          <p:nvSpPr>
            <p:cNvPr id="5" name="Freeform 5"/>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id="6" name="Group 6"/>
          <p:cNvGrpSpPr/>
          <p:nvPr/>
        </p:nvGrpSpPr>
        <p:grpSpPr>
          <a:xfrm>
            <a:off x="12125443" y="4981603"/>
            <a:ext cx="5057657" cy="4276697"/>
            <a:chOff x="0" y="0"/>
            <a:chExt cx="2138577" cy="1808356"/>
          </a:xfrm>
        </p:grpSpPr>
        <p:sp>
          <p:nvSpPr>
            <p:cNvPr id="7" name="Freeform 7"/>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id="8" name="Group 8"/>
          <p:cNvGrpSpPr/>
          <p:nvPr/>
        </p:nvGrpSpPr>
        <p:grpSpPr>
          <a:xfrm>
            <a:off x="952500" y="4981603"/>
            <a:ext cx="5057657" cy="4276697"/>
            <a:chOff x="0" y="0"/>
            <a:chExt cx="2138577" cy="1808356"/>
          </a:xfrm>
        </p:grpSpPr>
        <p:sp>
          <p:nvSpPr>
            <p:cNvPr id="9" name="Freeform 9"/>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sp>
        <p:nvSpPr>
          <p:cNvPr id="10" name="TextBox 10"/>
          <p:cNvSpPr txBox="1"/>
          <p:nvPr/>
        </p:nvSpPr>
        <p:spPr>
          <a:xfrm>
            <a:off x="1551791" y="5424732"/>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1</a:t>
            </a:r>
          </a:p>
        </p:txBody>
      </p:sp>
      <p:sp>
        <p:nvSpPr>
          <p:cNvPr id="11" name="TextBox 11"/>
          <p:cNvSpPr txBox="1"/>
          <p:nvPr/>
        </p:nvSpPr>
        <p:spPr>
          <a:xfrm>
            <a:off x="7315548" y="5388219"/>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2</a:t>
            </a:r>
          </a:p>
        </p:txBody>
      </p:sp>
      <p:sp>
        <p:nvSpPr>
          <p:cNvPr id="12" name="TextBox 12"/>
          <p:cNvSpPr txBox="1"/>
          <p:nvPr/>
        </p:nvSpPr>
        <p:spPr>
          <a:xfrm>
            <a:off x="12682212" y="5388219"/>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3</a:t>
            </a:r>
          </a:p>
        </p:txBody>
      </p:sp>
      <p:sp>
        <p:nvSpPr>
          <p:cNvPr id="13" name="TextBox 13"/>
          <p:cNvSpPr txBox="1"/>
          <p:nvPr/>
        </p:nvSpPr>
        <p:spPr>
          <a:xfrm>
            <a:off x="1207969" y="6547019"/>
            <a:ext cx="4635678" cy="1904493"/>
          </a:xfrm>
          <a:prstGeom prst="rect">
            <a:avLst/>
          </a:prstGeom>
        </p:spPr>
        <p:txBody>
          <a:bodyPr lIns="0" tIns="0" rIns="0" bIns="0" rtlCol="0" anchor="t">
            <a:spAutoFit/>
          </a:bodyPr>
          <a:lstStyle/>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Data collection</a:t>
            </a:r>
          </a:p>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Image classification</a:t>
            </a:r>
          </a:p>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pre-processing</a:t>
            </a:r>
          </a:p>
        </p:txBody>
      </p:sp>
      <p:sp>
        <p:nvSpPr>
          <p:cNvPr id="14" name="AutoShape 14"/>
          <p:cNvSpPr/>
          <p:nvPr/>
        </p:nvSpPr>
        <p:spPr>
          <a:xfrm>
            <a:off x="1402373" y="6150219"/>
            <a:ext cx="4310311" cy="0"/>
          </a:xfrm>
          <a:prstGeom prst="line">
            <a:avLst/>
          </a:prstGeom>
          <a:ln w="28575" cap="rnd">
            <a:solidFill>
              <a:srgbClr val="FFFFFF"/>
            </a:solidFill>
            <a:prstDash val="solid"/>
            <a:headEnd type="none" w="sm" len="sm"/>
            <a:tailEnd type="none" w="sm" len="sm"/>
          </a:ln>
        </p:spPr>
      </p:sp>
      <p:sp>
        <p:nvSpPr>
          <p:cNvPr id="15" name="AutoShape 15"/>
          <p:cNvSpPr/>
          <p:nvPr/>
        </p:nvSpPr>
        <p:spPr>
          <a:xfrm>
            <a:off x="6946323" y="6164507"/>
            <a:ext cx="4310311" cy="0"/>
          </a:xfrm>
          <a:prstGeom prst="line">
            <a:avLst/>
          </a:prstGeom>
          <a:ln w="28575" cap="rnd">
            <a:solidFill>
              <a:srgbClr val="FFFFFF"/>
            </a:solidFill>
            <a:prstDash val="solid"/>
            <a:headEnd type="none" w="sm" len="sm"/>
            <a:tailEnd type="none" w="sm" len="sm"/>
          </a:ln>
        </p:spPr>
      </p:sp>
      <p:sp>
        <p:nvSpPr>
          <p:cNvPr id="16" name="AutoShape 16"/>
          <p:cNvSpPr/>
          <p:nvPr/>
        </p:nvSpPr>
        <p:spPr>
          <a:xfrm>
            <a:off x="12532794" y="6150219"/>
            <a:ext cx="4310311" cy="0"/>
          </a:xfrm>
          <a:prstGeom prst="line">
            <a:avLst/>
          </a:prstGeom>
          <a:ln w="28575" cap="rnd">
            <a:solidFill>
              <a:srgbClr val="FFFFFF"/>
            </a:solidFill>
            <a:prstDash val="solid"/>
            <a:headEnd type="none" w="sm" len="sm"/>
            <a:tailEnd type="none" w="sm" len="sm"/>
          </a:ln>
        </p:spPr>
      </p:sp>
      <p:sp>
        <p:nvSpPr>
          <p:cNvPr id="17" name="TextBox 17"/>
          <p:cNvSpPr txBox="1"/>
          <p:nvPr/>
        </p:nvSpPr>
        <p:spPr>
          <a:xfrm>
            <a:off x="1085850" y="3343303"/>
            <a:ext cx="15823249" cy="885825"/>
          </a:xfrm>
          <a:prstGeom prst="rect">
            <a:avLst/>
          </a:prstGeom>
        </p:spPr>
        <p:txBody>
          <a:bodyPr lIns="0" tIns="0" rIns="0" bIns="0" rtlCol="0" anchor="t">
            <a:spAutoFit/>
          </a:bodyPr>
          <a:lstStyle/>
          <a:p>
            <a:pPr algn="l">
              <a:lnSpc>
                <a:spcPts val="3419"/>
              </a:lnSpc>
            </a:pPr>
            <a:r>
              <a:rPr lang="en-US" sz="3600" b="1">
                <a:solidFill>
                  <a:srgbClr val="141414"/>
                </a:solidFill>
                <a:latin typeface="Nunito Sans Bold"/>
                <a:ea typeface="Nunito Sans Bold"/>
                <a:cs typeface="Nunito Sans Bold"/>
                <a:sym typeface="Nunito Sans Bold"/>
              </a:rPr>
              <a:t>To detect whatever that can be affected to the vehicle by hitting on it and alerting the driver about the situation before it happened</a:t>
            </a:r>
          </a:p>
        </p:txBody>
      </p:sp>
      <p:sp>
        <p:nvSpPr>
          <p:cNvPr id="18" name="TextBox 18"/>
          <p:cNvSpPr txBox="1"/>
          <p:nvPr/>
        </p:nvSpPr>
        <p:spPr>
          <a:xfrm>
            <a:off x="6660586" y="6585119"/>
            <a:ext cx="4635678" cy="1222630"/>
          </a:xfrm>
          <a:prstGeom prst="rect">
            <a:avLst/>
          </a:prstGeom>
        </p:spPr>
        <p:txBody>
          <a:bodyPr lIns="0" tIns="0" rIns="0" bIns="0" rtlCol="0" anchor="t">
            <a:spAutoFit/>
          </a:bodyPr>
          <a:lstStyle/>
          <a:p>
            <a:pPr marL="690877" lvl="1" indent="-345439" algn="l">
              <a:lnSpc>
                <a:spcPts val="4831"/>
              </a:lnSpc>
              <a:buFont typeface="Arial"/>
              <a:buChar char="•"/>
            </a:pPr>
            <a:r>
              <a:rPr lang="en-US" sz="3199">
                <a:solidFill>
                  <a:srgbClr val="FFFFFF"/>
                </a:solidFill>
                <a:latin typeface="Source Sans Pro"/>
                <a:ea typeface="Source Sans Pro"/>
                <a:cs typeface="Source Sans Pro"/>
                <a:sym typeface="Source Sans Pro"/>
              </a:rPr>
              <a:t>Model implementation</a:t>
            </a:r>
          </a:p>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Designing UIs </a:t>
            </a:r>
          </a:p>
        </p:txBody>
      </p:sp>
      <p:sp>
        <p:nvSpPr>
          <p:cNvPr id="19" name="TextBox 19"/>
          <p:cNvSpPr txBox="1"/>
          <p:nvPr/>
        </p:nvSpPr>
        <p:spPr>
          <a:xfrm>
            <a:off x="12047019" y="6652047"/>
            <a:ext cx="4981457" cy="1256793"/>
          </a:xfrm>
          <a:prstGeom prst="rect">
            <a:avLst/>
          </a:prstGeom>
        </p:spPr>
        <p:txBody>
          <a:bodyPr lIns="0" tIns="0" rIns="0" bIns="0" rtlCol="0" anchor="t">
            <a:spAutoFit/>
          </a:bodyPr>
          <a:lstStyle/>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UI implementation</a:t>
            </a:r>
          </a:p>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Integration and testing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858246" y="8167516"/>
            <a:ext cx="571508" cy="0"/>
          </a:xfrm>
          <a:prstGeom prst="line">
            <a:avLst/>
          </a:prstGeom>
          <a:ln w="76200" cap="rnd">
            <a:solidFill>
              <a:srgbClr val="FFFFFF"/>
            </a:solidFill>
            <a:prstDash val="solid"/>
            <a:headEnd type="none" w="sm" len="sm"/>
            <a:tailEnd type="arrow" w="med" len="sm"/>
          </a:ln>
        </p:spPr>
      </p:sp>
      <p:sp>
        <p:nvSpPr>
          <p:cNvPr id="3" name="Freeform 3"/>
          <p:cNvSpPr/>
          <p:nvPr/>
        </p:nvSpPr>
        <p:spPr>
          <a:xfrm>
            <a:off x="1584963" y="2257164"/>
            <a:ext cx="16182295" cy="7263312"/>
          </a:xfrm>
          <a:custGeom>
            <a:avLst/>
            <a:gdLst/>
            <a:ahLst/>
            <a:cxnLst/>
            <a:rect l="l" t="t" r="r" b="b"/>
            <a:pathLst>
              <a:path w="16182295" h="7263312">
                <a:moveTo>
                  <a:pt x="0" y="0"/>
                </a:moveTo>
                <a:lnTo>
                  <a:pt x="16182294" y="0"/>
                </a:lnTo>
                <a:lnTo>
                  <a:pt x="16182294" y="7263311"/>
                </a:lnTo>
                <a:lnTo>
                  <a:pt x="0" y="7263311"/>
                </a:lnTo>
                <a:lnTo>
                  <a:pt x="0" y="0"/>
                </a:lnTo>
                <a:close/>
              </a:path>
            </a:pathLst>
          </a:custGeom>
          <a:blipFill>
            <a:blip r:embed="rId2"/>
            <a:stretch>
              <a:fillRect t="-1110" r="-1343" b="-1110"/>
            </a:stretch>
          </a:blipFill>
        </p:spPr>
      </p:sp>
      <p:sp>
        <p:nvSpPr>
          <p:cNvPr id="4" name="TextBox 4"/>
          <p:cNvSpPr txBox="1"/>
          <p:nvPr/>
        </p:nvSpPr>
        <p:spPr>
          <a:xfrm>
            <a:off x="4130586" y="192088"/>
            <a:ext cx="10618296"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Architecture Diagram</a:t>
            </a:r>
          </a:p>
        </p:txBody>
      </p:sp>
      <p:sp>
        <p:nvSpPr>
          <p:cNvPr id="5" name="TextBox 5"/>
          <p:cNvSpPr txBox="1"/>
          <p:nvPr/>
        </p:nvSpPr>
        <p:spPr>
          <a:xfrm>
            <a:off x="3310386" y="1560512"/>
            <a:ext cx="12201547" cy="457200"/>
          </a:xfrm>
          <a:prstGeom prst="rect">
            <a:avLst/>
          </a:prstGeom>
        </p:spPr>
        <p:txBody>
          <a:bodyPr lIns="0" tIns="0" rIns="0" bIns="0" rtlCol="0" anchor="t">
            <a:spAutoFit/>
          </a:bodyPr>
          <a:lstStyle/>
          <a:p>
            <a:pPr algn="ctr">
              <a:lnSpc>
                <a:spcPts val="3419"/>
              </a:lnSpc>
            </a:pPr>
            <a:r>
              <a:rPr lang="en-US" sz="3600" b="1">
                <a:solidFill>
                  <a:srgbClr val="3D85D3"/>
                </a:solidFill>
                <a:latin typeface="Nunito Sans Bold"/>
                <a:ea typeface="Nunito Sans Bold"/>
                <a:cs typeface="Nunito Sans Bold"/>
                <a:sym typeface="Nunito Sans Bold"/>
              </a:rPr>
              <a:t>Blind spot identification with object detection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24332" y="2939947"/>
            <a:ext cx="3647115" cy="2410666"/>
            <a:chOff x="0" y="0"/>
            <a:chExt cx="2611057" cy="1725854"/>
          </a:xfrm>
        </p:grpSpPr>
        <p:sp>
          <p:nvSpPr>
            <p:cNvPr id="3" name="Freeform 3"/>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4" name="Group 4"/>
          <p:cNvGrpSpPr>
            <a:grpSpLocks noChangeAspect="1"/>
          </p:cNvGrpSpPr>
          <p:nvPr/>
        </p:nvGrpSpPr>
        <p:grpSpPr>
          <a:xfrm>
            <a:off x="3814810" y="1760006"/>
            <a:ext cx="2359891" cy="2359882"/>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sp>
        <p:nvSpPr>
          <p:cNvPr id="6" name="TextBox 6"/>
          <p:cNvSpPr txBox="1"/>
          <p:nvPr/>
        </p:nvSpPr>
        <p:spPr>
          <a:xfrm>
            <a:off x="3814810" y="4394671"/>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Tenserflow</a:t>
            </a:r>
          </a:p>
        </p:txBody>
      </p:sp>
      <p:grpSp>
        <p:nvGrpSpPr>
          <p:cNvPr id="7" name="Group 7"/>
          <p:cNvGrpSpPr/>
          <p:nvPr/>
        </p:nvGrpSpPr>
        <p:grpSpPr>
          <a:xfrm>
            <a:off x="7379311" y="2958997"/>
            <a:ext cx="3647115" cy="2410666"/>
            <a:chOff x="0" y="0"/>
            <a:chExt cx="2611057" cy="1725854"/>
          </a:xfrm>
        </p:grpSpPr>
        <p:sp>
          <p:nvSpPr>
            <p:cNvPr id="8" name="Freeform 8"/>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9" name="Group 9"/>
          <p:cNvGrpSpPr>
            <a:grpSpLocks noChangeAspect="1"/>
          </p:cNvGrpSpPr>
          <p:nvPr/>
        </p:nvGrpSpPr>
        <p:grpSpPr>
          <a:xfrm>
            <a:off x="7969788" y="1779056"/>
            <a:ext cx="2359891" cy="2359882"/>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sp>
        <p:nvSpPr>
          <p:cNvPr id="11" name="TextBox 11"/>
          <p:cNvSpPr txBox="1"/>
          <p:nvPr/>
        </p:nvSpPr>
        <p:spPr>
          <a:xfrm>
            <a:off x="8379363" y="431397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Python</a:t>
            </a:r>
          </a:p>
        </p:txBody>
      </p:sp>
      <p:grpSp>
        <p:nvGrpSpPr>
          <p:cNvPr id="12" name="Group 12"/>
          <p:cNvGrpSpPr/>
          <p:nvPr/>
        </p:nvGrpSpPr>
        <p:grpSpPr>
          <a:xfrm>
            <a:off x="7407886" y="6674494"/>
            <a:ext cx="3647115" cy="2410666"/>
            <a:chOff x="0" y="0"/>
            <a:chExt cx="2611057" cy="1725854"/>
          </a:xfrm>
        </p:grpSpPr>
        <p:sp>
          <p:nvSpPr>
            <p:cNvPr id="13" name="Freeform 13"/>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14" name="Group 14"/>
          <p:cNvGrpSpPr>
            <a:grpSpLocks noChangeAspect="1"/>
          </p:cNvGrpSpPr>
          <p:nvPr/>
        </p:nvGrpSpPr>
        <p:grpSpPr>
          <a:xfrm>
            <a:off x="8080073" y="5441974"/>
            <a:ext cx="2359891" cy="2359882"/>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747" r="-16747"/>
              </a:stretch>
            </a:blipFill>
          </p:spPr>
        </p:sp>
      </p:grpSp>
      <p:sp>
        <p:nvSpPr>
          <p:cNvPr id="16" name="TextBox 16"/>
          <p:cNvSpPr txBox="1"/>
          <p:nvPr/>
        </p:nvSpPr>
        <p:spPr>
          <a:xfrm>
            <a:off x="1953410" y="439206"/>
            <a:ext cx="15518092"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Technologies and Algorithms</a:t>
            </a:r>
          </a:p>
        </p:txBody>
      </p:sp>
      <p:sp>
        <p:nvSpPr>
          <p:cNvPr id="17" name="TextBox 17"/>
          <p:cNvSpPr txBox="1"/>
          <p:nvPr/>
        </p:nvSpPr>
        <p:spPr>
          <a:xfrm>
            <a:off x="7872155" y="818285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Google Colab</a:t>
            </a:r>
          </a:p>
        </p:txBody>
      </p:sp>
      <p:grpSp>
        <p:nvGrpSpPr>
          <p:cNvPr id="18" name="Group 18"/>
          <p:cNvGrpSpPr/>
          <p:nvPr/>
        </p:nvGrpSpPr>
        <p:grpSpPr>
          <a:xfrm>
            <a:off x="11531251" y="2958997"/>
            <a:ext cx="3647115" cy="2410666"/>
            <a:chOff x="0" y="0"/>
            <a:chExt cx="2611057" cy="1725854"/>
          </a:xfrm>
        </p:grpSpPr>
        <p:sp>
          <p:nvSpPr>
            <p:cNvPr id="19" name="Freeform 19"/>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20" name="Group 20"/>
          <p:cNvGrpSpPr>
            <a:grpSpLocks noChangeAspect="1"/>
          </p:cNvGrpSpPr>
          <p:nvPr/>
        </p:nvGrpSpPr>
        <p:grpSpPr>
          <a:xfrm>
            <a:off x="12419302" y="1779056"/>
            <a:ext cx="2174061" cy="2174052"/>
            <a:chOff x="0" y="0"/>
            <a:chExt cx="6350000" cy="6349975"/>
          </a:xfrm>
        </p:grpSpPr>
        <p:sp>
          <p:nvSpPr>
            <p:cNvPr id="21" name="Freeform 2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3872"/>
              </a:stretch>
            </a:blipFill>
          </p:spPr>
        </p:sp>
      </p:grpSp>
      <p:sp>
        <p:nvSpPr>
          <p:cNvPr id="22" name="TextBox 22"/>
          <p:cNvSpPr txBox="1"/>
          <p:nvPr/>
        </p:nvSpPr>
        <p:spPr>
          <a:xfrm>
            <a:off x="12688328" y="431397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Flutter</a:t>
            </a:r>
          </a:p>
        </p:txBody>
      </p:sp>
      <p:grpSp>
        <p:nvGrpSpPr>
          <p:cNvPr id="23" name="Group 23"/>
          <p:cNvGrpSpPr/>
          <p:nvPr/>
        </p:nvGrpSpPr>
        <p:grpSpPr>
          <a:xfrm>
            <a:off x="3252907" y="6674494"/>
            <a:ext cx="3647115" cy="2410666"/>
            <a:chOff x="0" y="0"/>
            <a:chExt cx="2611057" cy="1725854"/>
          </a:xfrm>
        </p:grpSpPr>
        <p:sp>
          <p:nvSpPr>
            <p:cNvPr id="24" name="Freeform 24"/>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25" name="Group 25"/>
          <p:cNvGrpSpPr>
            <a:grpSpLocks noChangeAspect="1"/>
          </p:cNvGrpSpPr>
          <p:nvPr/>
        </p:nvGrpSpPr>
        <p:grpSpPr>
          <a:xfrm>
            <a:off x="3953669" y="5434394"/>
            <a:ext cx="2359891" cy="2359882"/>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0216" r="-66866" b="-46534"/>
              </a:stretch>
            </a:blipFill>
          </p:spPr>
        </p:sp>
      </p:grpSp>
      <p:sp>
        <p:nvSpPr>
          <p:cNvPr id="27" name="TextBox 27"/>
          <p:cNvSpPr txBox="1"/>
          <p:nvPr/>
        </p:nvSpPr>
        <p:spPr>
          <a:xfrm>
            <a:off x="3814810" y="8070500"/>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MobileNetV2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5827455" y="5575231"/>
            <a:ext cx="755627" cy="2057400"/>
          </a:xfrm>
          <a:custGeom>
            <a:avLst/>
            <a:gdLst/>
            <a:ahLst/>
            <a:cxnLst/>
            <a:rect l="l" t="t" r="r" b="b"/>
            <a:pathLst>
              <a:path w="755627" h="2057400">
                <a:moveTo>
                  <a:pt x="0" y="0"/>
                </a:moveTo>
                <a:lnTo>
                  <a:pt x="755627" y="0"/>
                </a:lnTo>
                <a:lnTo>
                  <a:pt x="75562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flipV="1">
            <a:off x="8288092" y="1691968"/>
            <a:ext cx="9528" cy="8288219"/>
          </a:xfrm>
          <a:prstGeom prst="line">
            <a:avLst/>
          </a:prstGeom>
          <a:ln w="38100" cap="flat">
            <a:solidFill>
              <a:srgbClr val="000000"/>
            </a:solidFill>
            <a:prstDash val="sysDot"/>
            <a:headEnd type="none" w="sm" len="sm"/>
            <a:tailEnd type="none" w="sm" len="sm"/>
          </a:ln>
        </p:spPr>
      </p:sp>
      <p:sp>
        <p:nvSpPr>
          <p:cNvPr id="4" name="Freeform 4"/>
          <p:cNvSpPr/>
          <p:nvPr/>
        </p:nvSpPr>
        <p:spPr>
          <a:xfrm>
            <a:off x="281186" y="2845777"/>
            <a:ext cx="5434357" cy="3083997"/>
          </a:xfrm>
          <a:custGeom>
            <a:avLst/>
            <a:gdLst/>
            <a:ahLst/>
            <a:cxnLst/>
            <a:rect l="l" t="t" r="r" b="b"/>
            <a:pathLst>
              <a:path w="5434357" h="3083997">
                <a:moveTo>
                  <a:pt x="0" y="0"/>
                </a:moveTo>
                <a:lnTo>
                  <a:pt x="5434357" y="0"/>
                </a:lnTo>
                <a:lnTo>
                  <a:pt x="5434357" y="3083997"/>
                </a:lnTo>
                <a:lnTo>
                  <a:pt x="0" y="3083997"/>
                </a:lnTo>
                <a:lnTo>
                  <a:pt x="0" y="0"/>
                </a:lnTo>
                <a:close/>
              </a:path>
            </a:pathLst>
          </a:custGeom>
          <a:blipFill>
            <a:blip r:embed="rId4"/>
            <a:stretch>
              <a:fillRect/>
            </a:stretch>
          </a:blipFill>
        </p:spPr>
      </p:sp>
      <p:sp>
        <p:nvSpPr>
          <p:cNvPr id="5" name="Freeform 5"/>
          <p:cNvSpPr/>
          <p:nvPr/>
        </p:nvSpPr>
        <p:spPr>
          <a:xfrm>
            <a:off x="281186" y="6719142"/>
            <a:ext cx="5434357" cy="2649249"/>
          </a:xfrm>
          <a:custGeom>
            <a:avLst/>
            <a:gdLst/>
            <a:ahLst/>
            <a:cxnLst/>
            <a:rect l="l" t="t" r="r" b="b"/>
            <a:pathLst>
              <a:path w="5434357" h="2649249">
                <a:moveTo>
                  <a:pt x="0" y="0"/>
                </a:moveTo>
                <a:lnTo>
                  <a:pt x="5434357" y="0"/>
                </a:lnTo>
                <a:lnTo>
                  <a:pt x="5434357" y="2649249"/>
                </a:lnTo>
                <a:lnTo>
                  <a:pt x="0" y="2649249"/>
                </a:lnTo>
                <a:lnTo>
                  <a:pt x="0" y="0"/>
                </a:lnTo>
                <a:close/>
              </a:path>
            </a:pathLst>
          </a:custGeom>
          <a:blipFill>
            <a:blip r:embed="rId5"/>
            <a:stretch>
              <a:fillRect/>
            </a:stretch>
          </a:blipFill>
        </p:spPr>
      </p:sp>
      <p:sp>
        <p:nvSpPr>
          <p:cNvPr id="6" name="Freeform 6"/>
          <p:cNvSpPr/>
          <p:nvPr/>
        </p:nvSpPr>
        <p:spPr>
          <a:xfrm>
            <a:off x="9789494" y="2536951"/>
            <a:ext cx="7085784" cy="3816065"/>
          </a:xfrm>
          <a:custGeom>
            <a:avLst/>
            <a:gdLst/>
            <a:ahLst/>
            <a:cxnLst/>
            <a:rect l="l" t="t" r="r" b="b"/>
            <a:pathLst>
              <a:path w="7085784" h="3816065">
                <a:moveTo>
                  <a:pt x="0" y="0"/>
                </a:moveTo>
                <a:lnTo>
                  <a:pt x="7085783" y="0"/>
                </a:lnTo>
                <a:lnTo>
                  <a:pt x="7085783" y="3816065"/>
                </a:lnTo>
                <a:lnTo>
                  <a:pt x="0" y="3816065"/>
                </a:lnTo>
                <a:lnTo>
                  <a:pt x="0" y="0"/>
                </a:lnTo>
                <a:close/>
              </a:path>
            </a:pathLst>
          </a:custGeom>
          <a:blipFill>
            <a:blip r:embed="rId6"/>
            <a:stretch>
              <a:fillRect t="-250" b="-250"/>
            </a:stretch>
          </a:blipFill>
        </p:spPr>
      </p:sp>
      <p:sp>
        <p:nvSpPr>
          <p:cNvPr id="7" name="Freeform 7"/>
          <p:cNvSpPr/>
          <p:nvPr/>
        </p:nvSpPr>
        <p:spPr>
          <a:xfrm>
            <a:off x="9567026" y="6603931"/>
            <a:ext cx="7599235" cy="3469627"/>
          </a:xfrm>
          <a:custGeom>
            <a:avLst/>
            <a:gdLst/>
            <a:ahLst/>
            <a:cxnLst/>
            <a:rect l="l" t="t" r="r" b="b"/>
            <a:pathLst>
              <a:path w="7599235" h="3469627">
                <a:moveTo>
                  <a:pt x="0" y="0"/>
                </a:moveTo>
                <a:lnTo>
                  <a:pt x="7599236" y="0"/>
                </a:lnTo>
                <a:lnTo>
                  <a:pt x="7599236" y="3469627"/>
                </a:lnTo>
                <a:lnTo>
                  <a:pt x="0" y="3469627"/>
                </a:lnTo>
                <a:lnTo>
                  <a:pt x="0" y="0"/>
                </a:lnTo>
                <a:close/>
              </a:path>
            </a:pathLst>
          </a:custGeom>
          <a:blipFill>
            <a:blip r:embed="rId7"/>
            <a:stretch>
              <a:fillRect l="-1803" t="-1701" b="-1701"/>
            </a:stretch>
          </a:blipFill>
        </p:spPr>
      </p:sp>
      <p:sp>
        <p:nvSpPr>
          <p:cNvPr id="8" name="TextBox 8"/>
          <p:cNvSpPr txBox="1"/>
          <p:nvPr/>
        </p:nvSpPr>
        <p:spPr>
          <a:xfrm>
            <a:off x="3611912" y="22541"/>
            <a:ext cx="14204899" cy="1269363"/>
          </a:xfrm>
          <a:prstGeom prst="rect">
            <a:avLst/>
          </a:prstGeom>
        </p:spPr>
        <p:txBody>
          <a:bodyPr lIns="0" tIns="0" rIns="0" bIns="0" rtlCol="0" anchor="t">
            <a:spAutoFit/>
          </a:bodyPr>
          <a:lstStyle/>
          <a:p>
            <a:pPr algn="l">
              <a:lnSpc>
                <a:spcPts val="10360"/>
              </a:lnSpc>
            </a:pPr>
            <a:r>
              <a:rPr lang="en-US" sz="7400" b="1">
                <a:solidFill>
                  <a:srgbClr val="141414"/>
                </a:solidFill>
                <a:latin typeface="Nunito Sans Heavy"/>
                <a:ea typeface="Nunito Sans Heavy"/>
                <a:cs typeface="Nunito Sans Heavy"/>
                <a:sym typeface="Nunito Sans Heavy"/>
              </a:rPr>
              <a:t>Evidences for Completion</a:t>
            </a:r>
          </a:p>
        </p:txBody>
      </p:sp>
      <p:sp>
        <p:nvSpPr>
          <p:cNvPr id="9" name="TextBox 9"/>
          <p:cNvSpPr txBox="1"/>
          <p:nvPr/>
        </p:nvSpPr>
        <p:spPr>
          <a:xfrm>
            <a:off x="702647" y="1879675"/>
            <a:ext cx="5124808" cy="932079"/>
          </a:xfrm>
          <a:prstGeom prst="rect">
            <a:avLst/>
          </a:prstGeom>
        </p:spPr>
        <p:txBody>
          <a:bodyPr lIns="0" tIns="0" rIns="0" bIns="0" rtlCol="0" anchor="t">
            <a:spAutoFit/>
          </a:bodyPr>
          <a:lstStyle/>
          <a:p>
            <a:pPr algn="ctr">
              <a:lnSpc>
                <a:spcPts val="3750"/>
              </a:lnSpc>
            </a:pPr>
            <a:r>
              <a:rPr lang="en-US" sz="2678" b="1">
                <a:solidFill>
                  <a:srgbClr val="3D85D3"/>
                </a:solidFill>
                <a:latin typeface="Nunito Sans Heavy"/>
                <a:ea typeface="Nunito Sans Heavy"/>
                <a:cs typeface="Nunito Sans Heavy"/>
                <a:sym typeface="Nunito Sans Heavy"/>
              </a:rPr>
              <a:t>Architecture of Implementation</a:t>
            </a:r>
          </a:p>
          <a:p>
            <a:pPr algn="ctr">
              <a:lnSpc>
                <a:spcPts val="3750"/>
              </a:lnSpc>
              <a:spcBef>
                <a:spcPct val="0"/>
              </a:spcBef>
            </a:pPr>
            <a:endParaRPr lang="en-US" sz="2678" b="1">
              <a:solidFill>
                <a:srgbClr val="3D85D3"/>
              </a:solidFill>
              <a:latin typeface="Nunito Sans Heavy"/>
              <a:ea typeface="Nunito Sans Heavy"/>
              <a:cs typeface="Nunito Sans Heavy"/>
              <a:sym typeface="Nunito Sans Heavy"/>
            </a:endParaRPr>
          </a:p>
        </p:txBody>
      </p:sp>
      <p:sp>
        <p:nvSpPr>
          <p:cNvPr id="10" name="TextBox 10"/>
          <p:cNvSpPr txBox="1"/>
          <p:nvPr/>
        </p:nvSpPr>
        <p:spPr>
          <a:xfrm>
            <a:off x="6205268" y="5875954"/>
            <a:ext cx="2092352" cy="1408329"/>
          </a:xfrm>
          <a:prstGeom prst="rect">
            <a:avLst/>
          </a:prstGeom>
        </p:spPr>
        <p:txBody>
          <a:bodyPr lIns="0" tIns="0" rIns="0" bIns="0" rtlCol="0" anchor="t">
            <a:spAutoFit/>
          </a:bodyPr>
          <a:lstStyle/>
          <a:p>
            <a:pPr algn="ctr">
              <a:lnSpc>
                <a:spcPts val="3750"/>
              </a:lnSpc>
              <a:spcBef>
                <a:spcPct val="0"/>
              </a:spcBef>
            </a:pPr>
            <a:r>
              <a:rPr lang="en-US" sz="2678" b="1">
                <a:solidFill>
                  <a:srgbClr val="3D85D3"/>
                </a:solidFill>
                <a:latin typeface="Nunito Sans Heavy"/>
                <a:ea typeface="Nunito Sans Heavy"/>
                <a:cs typeface="Nunito Sans Heavy"/>
                <a:sym typeface="Nunito Sans Heavy"/>
              </a:rPr>
              <a:t>Frontend and Backend</a:t>
            </a:r>
          </a:p>
        </p:txBody>
      </p:sp>
      <p:sp>
        <p:nvSpPr>
          <p:cNvPr id="11" name="TextBox 11"/>
          <p:cNvSpPr txBox="1"/>
          <p:nvPr/>
        </p:nvSpPr>
        <p:spPr>
          <a:xfrm>
            <a:off x="9158764" y="1913698"/>
            <a:ext cx="8100536" cy="455829"/>
          </a:xfrm>
          <a:prstGeom prst="rect">
            <a:avLst/>
          </a:prstGeom>
        </p:spPr>
        <p:txBody>
          <a:bodyPr lIns="0" tIns="0" rIns="0" bIns="0" rtlCol="0" anchor="t">
            <a:spAutoFit/>
          </a:bodyPr>
          <a:lstStyle/>
          <a:p>
            <a:pPr algn="ctr">
              <a:lnSpc>
                <a:spcPts val="3750"/>
              </a:lnSpc>
              <a:spcBef>
                <a:spcPct val="0"/>
              </a:spcBef>
            </a:pPr>
            <a:r>
              <a:rPr lang="en-US" sz="2678" b="1">
                <a:solidFill>
                  <a:srgbClr val="3D85D3"/>
                </a:solidFill>
                <a:latin typeface="Nunito Sans Heavy"/>
                <a:ea typeface="Nunito Sans Heavy"/>
                <a:cs typeface="Nunito Sans Heavy"/>
                <a:sym typeface="Nunito Sans Heavy"/>
              </a:rPr>
              <a:t>Model training using google colab ( MobileNetV2)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8205612"/>
            <a:ext cx="0" cy="571508"/>
          </a:xfrm>
          <a:prstGeom prst="line">
            <a:avLst/>
          </a:prstGeom>
          <a:ln w="76200" cap="rnd">
            <a:solidFill>
              <a:srgbClr val="FFFFFF"/>
            </a:solidFill>
            <a:prstDash val="solid"/>
            <a:headEnd type="none" w="sm" len="sm"/>
            <a:tailEnd type="arrow" w="med" len="sm"/>
          </a:ln>
        </p:spPr>
      </p:sp>
      <p:sp>
        <p:nvSpPr>
          <p:cNvPr id="3" name="AutoShape 3"/>
          <p:cNvSpPr/>
          <p:nvPr/>
        </p:nvSpPr>
        <p:spPr>
          <a:xfrm>
            <a:off x="14799477" y="8205612"/>
            <a:ext cx="0" cy="571508"/>
          </a:xfrm>
          <a:prstGeom prst="line">
            <a:avLst/>
          </a:prstGeom>
          <a:ln w="76200" cap="rnd">
            <a:solidFill>
              <a:srgbClr val="FFFFFF"/>
            </a:solidFill>
            <a:prstDash val="solid"/>
            <a:headEnd type="none" w="sm" len="sm"/>
            <a:tailEnd type="arrow" w="med" len="sm"/>
          </a:ln>
        </p:spPr>
      </p:sp>
      <p:sp>
        <p:nvSpPr>
          <p:cNvPr id="4" name="AutoShape 4"/>
          <p:cNvSpPr/>
          <p:nvPr/>
        </p:nvSpPr>
        <p:spPr>
          <a:xfrm flipH="1" flipV="1">
            <a:off x="10865018" y="1708770"/>
            <a:ext cx="9528" cy="8288219"/>
          </a:xfrm>
          <a:prstGeom prst="line">
            <a:avLst/>
          </a:prstGeom>
          <a:ln w="38100" cap="flat">
            <a:solidFill>
              <a:srgbClr val="000000"/>
            </a:solidFill>
            <a:prstDash val="sysDot"/>
            <a:headEnd type="none" w="sm" len="sm"/>
            <a:tailEnd type="none" w="sm" len="sm"/>
          </a:ln>
        </p:spPr>
      </p:sp>
      <p:sp>
        <p:nvSpPr>
          <p:cNvPr id="5" name="Freeform 5"/>
          <p:cNvSpPr/>
          <p:nvPr/>
        </p:nvSpPr>
        <p:spPr>
          <a:xfrm>
            <a:off x="213556" y="168050"/>
            <a:ext cx="3249995" cy="6356958"/>
          </a:xfrm>
          <a:custGeom>
            <a:avLst/>
            <a:gdLst/>
            <a:ahLst/>
            <a:cxnLst/>
            <a:rect l="l" t="t" r="r" b="b"/>
            <a:pathLst>
              <a:path w="3249995" h="6356958">
                <a:moveTo>
                  <a:pt x="0" y="0"/>
                </a:moveTo>
                <a:lnTo>
                  <a:pt x="3249995" y="0"/>
                </a:lnTo>
                <a:lnTo>
                  <a:pt x="3249995" y="6356958"/>
                </a:lnTo>
                <a:lnTo>
                  <a:pt x="0" y="6356958"/>
                </a:lnTo>
                <a:lnTo>
                  <a:pt x="0" y="0"/>
                </a:lnTo>
                <a:close/>
              </a:path>
            </a:pathLst>
          </a:custGeom>
          <a:blipFill>
            <a:blip r:embed="rId2"/>
            <a:stretch>
              <a:fillRect/>
            </a:stretch>
          </a:blipFill>
        </p:spPr>
      </p:sp>
      <p:sp>
        <p:nvSpPr>
          <p:cNvPr id="6" name="Freeform 6"/>
          <p:cNvSpPr/>
          <p:nvPr/>
        </p:nvSpPr>
        <p:spPr>
          <a:xfrm>
            <a:off x="2813976" y="3346529"/>
            <a:ext cx="3242049" cy="6356958"/>
          </a:xfrm>
          <a:custGeom>
            <a:avLst/>
            <a:gdLst/>
            <a:ahLst/>
            <a:cxnLst/>
            <a:rect l="l" t="t" r="r" b="b"/>
            <a:pathLst>
              <a:path w="3242049" h="6356958">
                <a:moveTo>
                  <a:pt x="0" y="0"/>
                </a:moveTo>
                <a:lnTo>
                  <a:pt x="3242049" y="0"/>
                </a:lnTo>
                <a:lnTo>
                  <a:pt x="3242049" y="6356958"/>
                </a:lnTo>
                <a:lnTo>
                  <a:pt x="0" y="6356958"/>
                </a:lnTo>
                <a:lnTo>
                  <a:pt x="0" y="0"/>
                </a:lnTo>
                <a:close/>
              </a:path>
            </a:pathLst>
          </a:custGeom>
          <a:blipFill>
            <a:blip r:embed="rId3"/>
            <a:stretch>
              <a:fillRect/>
            </a:stretch>
          </a:blipFill>
        </p:spPr>
      </p:sp>
      <p:sp>
        <p:nvSpPr>
          <p:cNvPr id="7" name="Freeform 7"/>
          <p:cNvSpPr/>
          <p:nvPr/>
        </p:nvSpPr>
        <p:spPr>
          <a:xfrm>
            <a:off x="5537708" y="5143500"/>
            <a:ext cx="3234102" cy="6356958"/>
          </a:xfrm>
          <a:custGeom>
            <a:avLst/>
            <a:gdLst/>
            <a:ahLst/>
            <a:cxnLst/>
            <a:rect l="l" t="t" r="r" b="b"/>
            <a:pathLst>
              <a:path w="3234102" h="6356958">
                <a:moveTo>
                  <a:pt x="0" y="0"/>
                </a:moveTo>
                <a:lnTo>
                  <a:pt x="3234103" y="0"/>
                </a:lnTo>
                <a:lnTo>
                  <a:pt x="3234103" y="6356958"/>
                </a:lnTo>
                <a:lnTo>
                  <a:pt x="0" y="6356958"/>
                </a:lnTo>
                <a:lnTo>
                  <a:pt x="0" y="0"/>
                </a:lnTo>
                <a:close/>
              </a:path>
            </a:pathLst>
          </a:custGeom>
          <a:blipFill>
            <a:blip r:embed="rId4"/>
            <a:stretch>
              <a:fillRect/>
            </a:stretch>
          </a:blipFill>
        </p:spPr>
      </p:sp>
      <p:sp>
        <p:nvSpPr>
          <p:cNvPr id="8" name="Freeform 8"/>
          <p:cNvSpPr/>
          <p:nvPr/>
        </p:nvSpPr>
        <p:spPr>
          <a:xfrm>
            <a:off x="11436225" y="4575080"/>
            <a:ext cx="5823075" cy="1949929"/>
          </a:xfrm>
          <a:custGeom>
            <a:avLst/>
            <a:gdLst/>
            <a:ahLst/>
            <a:cxnLst/>
            <a:rect l="l" t="t" r="r" b="b"/>
            <a:pathLst>
              <a:path w="5823075" h="1949929">
                <a:moveTo>
                  <a:pt x="0" y="0"/>
                </a:moveTo>
                <a:lnTo>
                  <a:pt x="5823075" y="0"/>
                </a:lnTo>
                <a:lnTo>
                  <a:pt x="5823075" y="1949928"/>
                </a:lnTo>
                <a:lnTo>
                  <a:pt x="0" y="1949928"/>
                </a:lnTo>
                <a:lnTo>
                  <a:pt x="0" y="0"/>
                </a:lnTo>
                <a:close/>
              </a:path>
            </a:pathLst>
          </a:custGeom>
          <a:blipFill>
            <a:blip r:embed="rId5"/>
            <a:stretch>
              <a:fillRect/>
            </a:stretch>
          </a:blipFill>
          <a:ln w="57150" cap="sq">
            <a:solidFill>
              <a:srgbClr val="000000"/>
            </a:solidFill>
            <a:prstDash val="solid"/>
            <a:miter/>
          </a:ln>
        </p:spPr>
      </p:sp>
      <p:sp>
        <p:nvSpPr>
          <p:cNvPr id="9" name="TextBox 9"/>
          <p:cNvSpPr txBox="1"/>
          <p:nvPr/>
        </p:nvSpPr>
        <p:spPr>
          <a:xfrm>
            <a:off x="5287301" y="6125"/>
            <a:ext cx="15239090"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Evidences for Completion</a:t>
            </a:r>
          </a:p>
        </p:txBody>
      </p:sp>
      <p:sp>
        <p:nvSpPr>
          <p:cNvPr id="10" name="TextBox 10"/>
          <p:cNvSpPr txBox="1"/>
          <p:nvPr/>
        </p:nvSpPr>
        <p:spPr>
          <a:xfrm>
            <a:off x="3796293" y="2050963"/>
            <a:ext cx="6716934" cy="984149"/>
          </a:xfrm>
          <a:prstGeom prst="rect">
            <a:avLst/>
          </a:prstGeom>
        </p:spPr>
        <p:txBody>
          <a:bodyPr lIns="0" tIns="0" rIns="0" bIns="0" rtlCol="0" anchor="t">
            <a:spAutoFit/>
          </a:bodyPr>
          <a:lstStyle/>
          <a:p>
            <a:pPr algn="l">
              <a:lnSpc>
                <a:spcPts val="4030"/>
              </a:lnSpc>
              <a:spcBef>
                <a:spcPct val="0"/>
              </a:spcBef>
            </a:pPr>
            <a:r>
              <a:rPr lang="en-US" sz="2878" b="1">
                <a:solidFill>
                  <a:srgbClr val="3D85D3"/>
                </a:solidFill>
                <a:latin typeface="Nunito Sans Heavy"/>
                <a:ea typeface="Nunito Sans Heavy"/>
                <a:cs typeface="Nunito Sans Heavy"/>
                <a:sym typeface="Nunito Sans Heavy"/>
              </a:rPr>
              <a:t>Final outputs that show a mobile interface detecting blind spot</a:t>
            </a:r>
          </a:p>
        </p:txBody>
      </p:sp>
      <p:sp>
        <p:nvSpPr>
          <p:cNvPr id="11" name="TextBox 11"/>
          <p:cNvSpPr txBox="1"/>
          <p:nvPr/>
        </p:nvSpPr>
        <p:spPr>
          <a:xfrm>
            <a:off x="11867637" y="2414450"/>
            <a:ext cx="5863680" cy="932079"/>
          </a:xfrm>
          <a:prstGeom prst="rect">
            <a:avLst/>
          </a:prstGeom>
        </p:spPr>
        <p:txBody>
          <a:bodyPr lIns="0" tIns="0" rIns="0" bIns="0" rtlCol="0" anchor="t">
            <a:spAutoFit/>
          </a:bodyPr>
          <a:lstStyle/>
          <a:p>
            <a:pPr algn="l">
              <a:lnSpc>
                <a:spcPts val="3750"/>
              </a:lnSpc>
              <a:spcBef>
                <a:spcPct val="0"/>
              </a:spcBef>
            </a:pPr>
            <a:r>
              <a:rPr lang="en-US" sz="2678" b="1">
                <a:solidFill>
                  <a:srgbClr val="3D85D3"/>
                </a:solidFill>
                <a:latin typeface="Nunito Sans Heavy"/>
                <a:ea typeface="Nunito Sans Heavy"/>
                <a:cs typeface="Nunito Sans Heavy"/>
                <a:sym typeface="Nunito Sans Heavy"/>
              </a:rPr>
              <a:t>Display voice based alerts to warn the driver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5724219" y="2663295"/>
            <a:ext cx="2360262" cy="2360253"/>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44" t="-13206" b="-36361"/>
              </a:stretch>
            </a:blipFill>
          </p:spPr>
        </p:sp>
      </p:grpSp>
      <p:grpSp>
        <p:nvGrpSpPr>
          <p:cNvPr id="4" name="Group 4"/>
          <p:cNvGrpSpPr>
            <a:grpSpLocks noChangeAspect="1"/>
          </p:cNvGrpSpPr>
          <p:nvPr/>
        </p:nvGrpSpPr>
        <p:grpSpPr>
          <a:xfrm>
            <a:off x="9854004" y="2615732"/>
            <a:ext cx="2360262" cy="2360253"/>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4633" t="-26535" r="-35053" b="-99989"/>
              </a:stretch>
            </a:blipFill>
          </p:spPr>
        </p:sp>
      </p:grpSp>
      <p:grpSp>
        <p:nvGrpSpPr>
          <p:cNvPr id="6" name="Group 6"/>
          <p:cNvGrpSpPr>
            <a:grpSpLocks noChangeAspect="1"/>
          </p:cNvGrpSpPr>
          <p:nvPr/>
        </p:nvGrpSpPr>
        <p:grpSpPr>
          <a:xfrm>
            <a:off x="1595751" y="2597679"/>
            <a:ext cx="2360262" cy="2360253"/>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7761" t="-51960" r="-60614" b="-191229"/>
              </a:stretch>
            </a:blipFill>
          </p:spPr>
        </p:sp>
      </p:grpSp>
      <p:sp>
        <p:nvSpPr>
          <p:cNvPr id="8" name="TextBox 8"/>
          <p:cNvSpPr txBox="1"/>
          <p:nvPr/>
        </p:nvSpPr>
        <p:spPr>
          <a:xfrm>
            <a:off x="2778743" y="505354"/>
            <a:ext cx="12730514" cy="1035050"/>
          </a:xfrm>
          <a:prstGeom prst="rect">
            <a:avLst/>
          </a:prstGeom>
        </p:spPr>
        <p:txBody>
          <a:bodyPr lIns="0" tIns="0" rIns="0" bIns="0" rtlCol="0" anchor="t">
            <a:spAutoFit/>
          </a:bodyPr>
          <a:lstStyle/>
          <a:p>
            <a:pPr algn="ctr">
              <a:lnSpc>
                <a:spcPts val="7600"/>
              </a:lnSpc>
            </a:pPr>
            <a:r>
              <a:rPr lang="en-US" sz="8000" b="1">
                <a:solidFill>
                  <a:srgbClr val="141414"/>
                </a:solidFill>
                <a:latin typeface="Nunito Sans Heavy"/>
                <a:ea typeface="Nunito Sans Heavy"/>
                <a:cs typeface="Nunito Sans Heavy"/>
                <a:sym typeface="Nunito Sans Heavy"/>
              </a:rPr>
              <a:t>Our Team</a:t>
            </a:r>
          </a:p>
        </p:txBody>
      </p:sp>
      <p:sp>
        <p:nvSpPr>
          <p:cNvPr id="9" name="TextBox 9"/>
          <p:cNvSpPr txBox="1"/>
          <p:nvPr/>
        </p:nvSpPr>
        <p:spPr>
          <a:xfrm>
            <a:off x="5747402" y="1530879"/>
            <a:ext cx="6793197" cy="457200"/>
          </a:xfrm>
          <a:prstGeom prst="rect">
            <a:avLst/>
          </a:prstGeom>
        </p:spPr>
        <p:txBody>
          <a:bodyPr lIns="0" tIns="0" rIns="0" bIns="0" rtlCol="0" anchor="t">
            <a:spAutoFit/>
          </a:bodyPr>
          <a:lstStyle/>
          <a:p>
            <a:pPr algn="ctr">
              <a:lnSpc>
                <a:spcPts val="3419"/>
              </a:lnSpc>
            </a:pPr>
            <a:r>
              <a:rPr lang="en-US" sz="3600" b="1">
                <a:solidFill>
                  <a:srgbClr val="3D85D3"/>
                </a:solidFill>
                <a:latin typeface="Nunito Sans Bold"/>
                <a:ea typeface="Nunito Sans Bold"/>
                <a:cs typeface="Nunito Sans Bold"/>
                <a:sym typeface="Nunito Sans Bold"/>
              </a:rPr>
              <a:t>Teamwork Is The Key</a:t>
            </a:r>
          </a:p>
        </p:txBody>
      </p:sp>
      <p:sp>
        <p:nvSpPr>
          <p:cNvPr id="10" name="TextBox 10"/>
          <p:cNvSpPr txBox="1"/>
          <p:nvPr/>
        </p:nvSpPr>
        <p:spPr>
          <a:xfrm>
            <a:off x="5375238" y="5229847"/>
            <a:ext cx="3313741" cy="339213"/>
          </a:xfrm>
          <a:prstGeom prst="rect">
            <a:avLst/>
          </a:prstGeom>
        </p:spPr>
        <p:txBody>
          <a:bodyPr lIns="0" tIns="0" rIns="0" bIns="0" rtlCol="0" anchor="t">
            <a:spAutoFit/>
          </a:bodyPr>
          <a:lstStyle/>
          <a:p>
            <a:pPr algn="ctr">
              <a:lnSpc>
                <a:spcPts val="2691"/>
              </a:lnSpc>
            </a:pPr>
            <a:r>
              <a:rPr lang="en-US" sz="2425" b="1">
                <a:solidFill>
                  <a:srgbClr val="141414"/>
                </a:solidFill>
                <a:latin typeface="Nunito Sans Heavy"/>
                <a:ea typeface="Nunito Sans Heavy"/>
                <a:cs typeface="Nunito Sans Heavy"/>
                <a:sym typeface="Nunito Sans Heavy"/>
              </a:rPr>
              <a:t>Archana Wijerathne</a:t>
            </a:r>
          </a:p>
        </p:txBody>
      </p:sp>
      <p:sp>
        <p:nvSpPr>
          <p:cNvPr id="11" name="TextBox 11"/>
          <p:cNvSpPr txBox="1"/>
          <p:nvPr/>
        </p:nvSpPr>
        <p:spPr>
          <a:xfrm>
            <a:off x="9377265" y="5229847"/>
            <a:ext cx="3313741" cy="339213"/>
          </a:xfrm>
          <a:prstGeom prst="rect">
            <a:avLst/>
          </a:prstGeom>
        </p:spPr>
        <p:txBody>
          <a:bodyPr lIns="0" tIns="0" rIns="0" bIns="0" rtlCol="0" anchor="t">
            <a:spAutoFit/>
          </a:bodyPr>
          <a:lstStyle/>
          <a:p>
            <a:pPr algn="ctr">
              <a:lnSpc>
                <a:spcPts val="2691"/>
              </a:lnSpc>
            </a:pPr>
            <a:r>
              <a:rPr lang="en-US" sz="2425" b="1">
                <a:solidFill>
                  <a:srgbClr val="141414"/>
                </a:solidFill>
                <a:latin typeface="Nunito Sans Heavy"/>
                <a:ea typeface="Nunito Sans Heavy"/>
                <a:cs typeface="Nunito Sans Heavy"/>
                <a:sym typeface="Nunito Sans Heavy"/>
              </a:rPr>
              <a:t>Chathuni Nayanathara</a:t>
            </a:r>
          </a:p>
        </p:txBody>
      </p:sp>
      <p:sp>
        <p:nvSpPr>
          <p:cNvPr id="12" name="TextBox 12"/>
          <p:cNvSpPr txBox="1"/>
          <p:nvPr/>
        </p:nvSpPr>
        <p:spPr>
          <a:xfrm>
            <a:off x="1038225" y="5229847"/>
            <a:ext cx="3313741" cy="339213"/>
          </a:xfrm>
          <a:prstGeom prst="rect">
            <a:avLst/>
          </a:prstGeom>
        </p:spPr>
        <p:txBody>
          <a:bodyPr lIns="0" tIns="0" rIns="0" bIns="0" rtlCol="0" anchor="t">
            <a:spAutoFit/>
          </a:bodyPr>
          <a:lstStyle/>
          <a:p>
            <a:pPr algn="ctr">
              <a:lnSpc>
                <a:spcPts val="2691"/>
              </a:lnSpc>
            </a:pPr>
            <a:r>
              <a:rPr lang="en-US" sz="2425" b="1">
                <a:solidFill>
                  <a:srgbClr val="141414"/>
                </a:solidFill>
                <a:latin typeface="Nunito Sans Heavy"/>
                <a:ea typeface="Nunito Sans Heavy"/>
                <a:cs typeface="Nunito Sans Heavy"/>
                <a:sym typeface="Nunito Sans Heavy"/>
              </a:rPr>
              <a:t>Bimsara Somarathne</a:t>
            </a:r>
          </a:p>
        </p:txBody>
      </p:sp>
      <p:sp>
        <p:nvSpPr>
          <p:cNvPr id="13" name="AutoShape 13"/>
          <p:cNvSpPr/>
          <p:nvPr/>
        </p:nvSpPr>
        <p:spPr>
          <a:xfrm flipH="1">
            <a:off x="4865651" y="2663295"/>
            <a:ext cx="0" cy="3535293"/>
          </a:xfrm>
          <a:prstGeom prst="line">
            <a:avLst/>
          </a:prstGeom>
          <a:ln w="28575" cap="rnd">
            <a:solidFill>
              <a:srgbClr val="000000">
                <a:alpha val="4706"/>
              </a:srgbClr>
            </a:solidFill>
            <a:prstDash val="solid"/>
            <a:headEnd type="none" w="sm" len="sm"/>
            <a:tailEnd type="none" w="sm" len="sm"/>
          </a:ln>
        </p:spPr>
      </p:sp>
      <p:grpSp>
        <p:nvGrpSpPr>
          <p:cNvPr id="14" name="Group 14"/>
          <p:cNvGrpSpPr>
            <a:grpSpLocks noChangeAspect="1"/>
          </p:cNvGrpSpPr>
          <p:nvPr/>
        </p:nvGrpSpPr>
        <p:grpSpPr>
          <a:xfrm>
            <a:off x="14184422" y="2663357"/>
            <a:ext cx="2360262" cy="2360253"/>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245" t="-5203" r="-29787" b="-36700"/>
              </a:stretch>
            </a:blipFill>
          </p:spPr>
        </p:sp>
      </p:grpSp>
      <p:sp>
        <p:nvSpPr>
          <p:cNvPr id="16" name="TextBox 16"/>
          <p:cNvSpPr txBox="1"/>
          <p:nvPr/>
        </p:nvSpPr>
        <p:spPr>
          <a:xfrm>
            <a:off x="13508876" y="5229847"/>
            <a:ext cx="4057912" cy="339213"/>
          </a:xfrm>
          <a:prstGeom prst="rect">
            <a:avLst/>
          </a:prstGeom>
        </p:spPr>
        <p:txBody>
          <a:bodyPr lIns="0" tIns="0" rIns="0" bIns="0" rtlCol="0" anchor="t">
            <a:spAutoFit/>
          </a:bodyPr>
          <a:lstStyle/>
          <a:p>
            <a:pPr algn="ctr">
              <a:lnSpc>
                <a:spcPts val="2691"/>
              </a:lnSpc>
            </a:pPr>
            <a:r>
              <a:rPr lang="en-US" sz="2425" b="1">
                <a:solidFill>
                  <a:srgbClr val="141414"/>
                </a:solidFill>
                <a:latin typeface="Nunito Sans Heavy"/>
                <a:ea typeface="Nunito Sans Heavy"/>
                <a:cs typeface="Nunito Sans Heavy"/>
                <a:sym typeface="Nunito Sans Heavy"/>
              </a:rPr>
              <a:t>Kaveeshwara Neelawala</a:t>
            </a:r>
          </a:p>
        </p:txBody>
      </p:sp>
      <p:sp>
        <p:nvSpPr>
          <p:cNvPr id="17" name="AutoShape 17"/>
          <p:cNvSpPr/>
          <p:nvPr/>
        </p:nvSpPr>
        <p:spPr>
          <a:xfrm flipH="1">
            <a:off x="8943049" y="2663357"/>
            <a:ext cx="0" cy="3535293"/>
          </a:xfrm>
          <a:prstGeom prst="line">
            <a:avLst/>
          </a:prstGeom>
          <a:ln w="28575" cap="rnd">
            <a:solidFill>
              <a:srgbClr val="000000">
                <a:alpha val="4706"/>
              </a:srgbClr>
            </a:solidFill>
            <a:prstDash val="solid"/>
            <a:headEnd type="none" w="sm" len="sm"/>
            <a:tailEnd type="none" w="sm" len="sm"/>
          </a:ln>
        </p:spPr>
      </p:sp>
      <p:sp>
        <p:nvSpPr>
          <p:cNvPr id="18" name="AutoShape 18"/>
          <p:cNvSpPr/>
          <p:nvPr/>
        </p:nvSpPr>
        <p:spPr>
          <a:xfrm>
            <a:off x="13125222" y="2597679"/>
            <a:ext cx="0" cy="3535293"/>
          </a:xfrm>
          <a:prstGeom prst="line">
            <a:avLst/>
          </a:prstGeom>
          <a:ln w="28575" cap="rnd">
            <a:solidFill>
              <a:srgbClr val="000000">
                <a:alpha val="4706"/>
              </a:srgbClr>
            </a:solidFill>
            <a:prstDash val="solid"/>
            <a:headEnd type="none" w="sm" len="sm"/>
            <a:tailEnd type="none" w="sm" len="sm"/>
          </a:ln>
        </p:spPr>
      </p:sp>
      <p:sp>
        <p:nvSpPr>
          <p:cNvPr id="19" name="TextBox 19"/>
          <p:cNvSpPr txBox="1"/>
          <p:nvPr/>
        </p:nvSpPr>
        <p:spPr>
          <a:xfrm>
            <a:off x="1815924" y="5597635"/>
            <a:ext cx="4680229" cy="321564"/>
          </a:xfrm>
          <a:prstGeom prst="rect">
            <a:avLst/>
          </a:prstGeom>
        </p:spPr>
        <p:txBody>
          <a:bodyPr lIns="0" tIns="0" rIns="0" bIns="0" rtlCol="0" anchor="t">
            <a:spAutoFit/>
          </a:bodyPr>
          <a:lstStyle/>
          <a:p>
            <a:pPr algn="l">
              <a:lnSpc>
                <a:spcPts val="2553"/>
              </a:lnSpc>
            </a:pPr>
            <a:r>
              <a:rPr lang="en-US" sz="2300">
                <a:solidFill>
                  <a:srgbClr val="3D85D3"/>
                </a:solidFill>
                <a:latin typeface="Nunito Sans"/>
                <a:ea typeface="Nunito Sans"/>
                <a:cs typeface="Nunito Sans"/>
                <a:sym typeface="Nunito Sans"/>
              </a:rPr>
              <a:t>Group Leader</a:t>
            </a:r>
          </a:p>
        </p:txBody>
      </p:sp>
      <p:grpSp>
        <p:nvGrpSpPr>
          <p:cNvPr id="20" name="Group 20"/>
          <p:cNvGrpSpPr>
            <a:grpSpLocks noChangeAspect="1"/>
          </p:cNvGrpSpPr>
          <p:nvPr/>
        </p:nvGrpSpPr>
        <p:grpSpPr>
          <a:xfrm>
            <a:off x="5928178" y="6427249"/>
            <a:ext cx="2360262" cy="2360253"/>
            <a:chOff x="0" y="0"/>
            <a:chExt cx="6350000" cy="6349975"/>
          </a:xfrm>
        </p:grpSpPr>
        <p:sp>
          <p:nvSpPr>
            <p:cNvPr id="21" name="Freeform 2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1225" t="-2541" r="-19169" b="-28409"/>
              </a:stretch>
            </a:blipFill>
          </p:spPr>
        </p:sp>
      </p:grpSp>
      <p:grpSp>
        <p:nvGrpSpPr>
          <p:cNvPr id="22" name="Group 22"/>
          <p:cNvGrpSpPr>
            <a:grpSpLocks noChangeAspect="1"/>
          </p:cNvGrpSpPr>
          <p:nvPr/>
        </p:nvGrpSpPr>
        <p:grpSpPr>
          <a:xfrm>
            <a:off x="10024626" y="6427249"/>
            <a:ext cx="2360262" cy="2360253"/>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9875" t="-89658" r="-42275" b="-134559"/>
              </a:stretch>
            </a:blipFill>
          </p:spPr>
        </p:sp>
      </p:grpSp>
      <p:sp>
        <p:nvSpPr>
          <p:cNvPr id="24" name="TextBox 24"/>
          <p:cNvSpPr txBox="1"/>
          <p:nvPr/>
        </p:nvSpPr>
        <p:spPr>
          <a:xfrm>
            <a:off x="5451438" y="9041365"/>
            <a:ext cx="3313741" cy="339213"/>
          </a:xfrm>
          <a:prstGeom prst="rect">
            <a:avLst/>
          </a:prstGeom>
        </p:spPr>
        <p:txBody>
          <a:bodyPr lIns="0" tIns="0" rIns="0" bIns="0" rtlCol="0" anchor="t">
            <a:spAutoFit/>
          </a:bodyPr>
          <a:lstStyle/>
          <a:p>
            <a:pPr algn="ctr">
              <a:lnSpc>
                <a:spcPts val="2691"/>
              </a:lnSpc>
            </a:pPr>
            <a:r>
              <a:rPr lang="en-US" sz="2425" b="1">
                <a:solidFill>
                  <a:srgbClr val="141414"/>
                </a:solidFill>
                <a:latin typeface="Nunito Sans Heavy"/>
                <a:ea typeface="Nunito Sans Heavy"/>
                <a:cs typeface="Nunito Sans Heavy"/>
                <a:sym typeface="Nunito Sans Heavy"/>
              </a:rPr>
              <a:t>Ravi Supunya</a:t>
            </a:r>
          </a:p>
        </p:txBody>
      </p:sp>
      <p:sp>
        <p:nvSpPr>
          <p:cNvPr id="25" name="TextBox 25"/>
          <p:cNvSpPr txBox="1"/>
          <p:nvPr/>
        </p:nvSpPr>
        <p:spPr>
          <a:xfrm>
            <a:off x="9547886" y="9041365"/>
            <a:ext cx="3313741" cy="339213"/>
          </a:xfrm>
          <a:prstGeom prst="rect">
            <a:avLst/>
          </a:prstGeom>
        </p:spPr>
        <p:txBody>
          <a:bodyPr lIns="0" tIns="0" rIns="0" bIns="0" rtlCol="0" anchor="t">
            <a:spAutoFit/>
          </a:bodyPr>
          <a:lstStyle/>
          <a:p>
            <a:pPr algn="ctr">
              <a:lnSpc>
                <a:spcPts val="2691"/>
              </a:lnSpc>
            </a:pPr>
            <a:r>
              <a:rPr lang="en-US" sz="2425" b="1">
                <a:solidFill>
                  <a:srgbClr val="141414"/>
                </a:solidFill>
                <a:latin typeface="Nunito Sans Heavy"/>
                <a:ea typeface="Nunito Sans Heavy"/>
                <a:cs typeface="Nunito Sans Heavy"/>
                <a:sym typeface="Nunito Sans Heavy"/>
              </a:rPr>
              <a:t>Dulani Maheshika</a:t>
            </a:r>
          </a:p>
        </p:txBody>
      </p:sp>
      <p:sp>
        <p:nvSpPr>
          <p:cNvPr id="26" name="AutoShape 26"/>
          <p:cNvSpPr/>
          <p:nvPr/>
        </p:nvSpPr>
        <p:spPr>
          <a:xfrm flipH="1">
            <a:off x="8943049" y="6474874"/>
            <a:ext cx="0" cy="3535293"/>
          </a:xfrm>
          <a:prstGeom prst="line">
            <a:avLst/>
          </a:prstGeom>
          <a:ln w="28575" cap="rnd">
            <a:solidFill>
              <a:srgbClr val="000000">
                <a:alpha val="4706"/>
              </a:srgbClr>
            </a:solidFill>
            <a:prstDash val="solid"/>
            <a:headEnd type="none" w="sm" len="sm"/>
            <a:tailEnd type="none" w="sm" len="sm"/>
          </a:ln>
        </p:spPr>
      </p:sp>
      <p:sp>
        <p:nvSpPr>
          <p:cNvPr id="27" name="TextBox 27"/>
          <p:cNvSpPr txBox="1"/>
          <p:nvPr/>
        </p:nvSpPr>
        <p:spPr>
          <a:xfrm>
            <a:off x="5948325" y="5597635"/>
            <a:ext cx="4680229" cy="321564"/>
          </a:xfrm>
          <a:prstGeom prst="rect">
            <a:avLst/>
          </a:prstGeom>
        </p:spPr>
        <p:txBody>
          <a:bodyPr lIns="0" tIns="0" rIns="0" bIns="0" rtlCol="0" anchor="t">
            <a:spAutoFit/>
          </a:bodyPr>
          <a:lstStyle/>
          <a:p>
            <a:pPr algn="l">
              <a:lnSpc>
                <a:spcPts val="2553"/>
              </a:lnSpc>
            </a:pPr>
            <a:r>
              <a:rPr lang="en-US" sz="2300">
                <a:solidFill>
                  <a:srgbClr val="3D85D3"/>
                </a:solidFill>
                <a:latin typeface="Nunito Sans"/>
                <a:ea typeface="Nunito Sans"/>
                <a:cs typeface="Nunito Sans"/>
                <a:sym typeface="Nunito Sans"/>
              </a:rPr>
              <a:t>Team member</a:t>
            </a:r>
          </a:p>
        </p:txBody>
      </p:sp>
      <p:sp>
        <p:nvSpPr>
          <p:cNvPr id="28" name="TextBox 28"/>
          <p:cNvSpPr txBox="1"/>
          <p:nvPr/>
        </p:nvSpPr>
        <p:spPr>
          <a:xfrm>
            <a:off x="10044773" y="5597635"/>
            <a:ext cx="4680229" cy="321564"/>
          </a:xfrm>
          <a:prstGeom prst="rect">
            <a:avLst/>
          </a:prstGeom>
        </p:spPr>
        <p:txBody>
          <a:bodyPr lIns="0" tIns="0" rIns="0" bIns="0" rtlCol="0" anchor="t">
            <a:spAutoFit/>
          </a:bodyPr>
          <a:lstStyle/>
          <a:p>
            <a:pPr algn="l">
              <a:lnSpc>
                <a:spcPts val="2553"/>
              </a:lnSpc>
            </a:pPr>
            <a:r>
              <a:rPr lang="en-US" sz="2300">
                <a:solidFill>
                  <a:srgbClr val="3D85D3"/>
                </a:solidFill>
                <a:latin typeface="Nunito Sans"/>
                <a:ea typeface="Nunito Sans"/>
                <a:cs typeface="Nunito Sans"/>
                <a:sym typeface="Nunito Sans"/>
              </a:rPr>
              <a:t>Team member</a:t>
            </a:r>
          </a:p>
        </p:txBody>
      </p:sp>
      <p:sp>
        <p:nvSpPr>
          <p:cNvPr id="29" name="TextBox 29"/>
          <p:cNvSpPr txBox="1"/>
          <p:nvPr/>
        </p:nvSpPr>
        <p:spPr>
          <a:xfrm>
            <a:off x="14515453" y="5597635"/>
            <a:ext cx="4680229" cy="321564"/>
          </a:xfrm>
          <a:prstGeom prst="rect">
            <a:avLst/>
          </a:prstGeom>
        </p:spPr>
        <p:txBody>
          <a:bodyPr lIns="0" tIns="0" rIns="0" bIns="0" rtlCol="0" anchor="t">
            <a:spAutoFit/>
          </a:bodyPr>
          <a:lstStyle/>
          <a:p>
            <a:pPr algn="l">
              <a:lnSpc>
                <a:spcPts val="2553"/>
              </a:lnSpc>
            </a:pPr>
            <a:r>
              <a:rPr lang="en-US" sz="2300">
                <a:solidFill>
                  <a:srgbClr val="3D85D3"/>
                </a:solidFill>
                <a:latin typeface="Nunito Sans"/>
                <a:ea typeface="Nunito Sans"/>
                <a:cs typeface="Nunito Sans"/>
                <a:sym typeface="Nunito Sans"/>
              </a:rPr>
              <a:t>Team member</a:t>
            </a:r>
          </a:p>
        </p:txBody>
      </p:sp>
      <p:sp>
        <p:nvSpPr>
          <p:cNvPr id="30" name="TextBox 30"/>
          <p:cNvSpPr txBox="1"/>
          <p:nvPr/>
        </p:nvSpPr>
        <p:spPr>
          <a:xfrm>
            <a:off x="6425065" y="9420225"/>
            <a:ext cx="4680229" cy="321564"/>
          </a:xfrm>
          <a:prstGeom prst="rect">
            <a:avLst/>
          </a:prstGeom>
        </p:spPr>
        <p:txBody>
          <a:bodyPr lIns="0" tIns="0" rIns="0" bIns="0" rtlCol="0" anchor="t">
            <a:spAutoFit/>
          </a:bodyPr>
          <a:lstStyle/>
          <a:p>
            <a:pPr algn="l">
              <a:lnSpc>
                <a:spcPts val="2553"/>
              </a:lnSpc>
            </a:pPr>
            <a:r>
              <a:rPr lang="en-US" sz="2300">
                <a:solidFill>
                  <a:srgbClr val="3D85D3"/>
                </a:solidFill>
                <a:latin typeface="Nunito Sans"/>
                <a:ea typeface="Nunito Sans"/>
                <a:cs typeface="Nunito Sans"/>
                <a:sym typeface="Nunito Sans"/>
              </a:rPr>
              <a:t>Supervisor</a:t>
            </a:r>
          </a:p>
        </p:txBody>
      </p:sp>
      <p:sp>
        <p:nvSpPr>
          <p:cNvPr id="31" name="TextBox 31"/>
          <p:cNvSpPr txBox="1"/>
          <p:nvPr/>
        </p:nvSpPr>
        <p:spPr>
          <a:xfrm>
            <a:off x="10350891" y="9406627"/>
            <a:ext cx="4680229" cy="321564"/>
          </a:xfrm>
          <a:prstGeom prst="rect">
            <a:avLst/>
          </a:prstGeom>
        </p:spPr>
        <p:txBody>
          <a:bodyPr lIns="0" tIns="0" rIns="0" bIns="0" rtlCol="0" anchor="t">
            <a:spAutoFit/>
          </a:bodyPr>
          <a:lstStyle/>
          <a:p>
            <a:pPr algn="l">
              <a:lnSpc>
                <a:spcPts val="2553"/>
              </a:lnSpc>
            </a:pPr>
            <a:r>
              <a:rPr lang="en-US" sz="2300">
                <a:solidFill>
                  <a:srgbClr val="3D85D3"/>
                </a:solidFill>
                <a:latin typeface="Nunito Sans"/>
                <a:ea typeface="Nunito Sans"/>
                <a:cs typeface="Nunito Sans"/>
                <a:sym typeface="Nunito Sans"/>
              </a:rPr>
              <a:t>Co-supervisor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858246" y="8167516"/>
            <a:ext cx="571508" cy="0"/>
          </a:xfrm>
          <a:prstGeom prst="line">
            <a:avLst/>
          </a:prstGeom>
          <a:ln w="76200" cap="rnd">
            <a:solidFill>
              <a:srgbClr val="FFFFFF"/>
            </a:solidFill>
            <a:prstDash val="solid"/>
            <a:headEnd type="none" w="sm" len="sm"/>
            <a:tailEnd type="arrow" w="med" len="sm"/>
          </a:ln>
        </p:spPr>
      </p:sp>
      <p:grpSp>
        <p:nvGrpSpPr>
          <p:cNvPr id="3" name="Group 3"/>
          <p:cNvGrpSpPr/>
          <p:nvPr/>
        </p:nvGrpSpPr>
        <p:grpSpPr>
          <a:xfrm>
            <a:off x="15431707" y="652440"/>
            <a:ext cx="4530667" cy="1335110"/>
            <a:chOff x="0" y="0"/>
            <a:chExt cx="1193262" cy="351634"/>
          </a:xfrm>
        </p:grpSpPr>
        <p:sp>
          <p:nvSpPr>
            <p:cNvPr id="4" name="Freeform 4"/>
            <p:cNvSpPr/>
            <p:nvPr/>
          </p:nvSpPr>
          <p:spPr>
            <a:xfrm>
              <a:off x="0" y="0"/>
              <a:ext cx="1193262" cy="351634"/>
            </a:xfrm>
            <a:custGeom>
              <a:avLst/>
              <a:gdLst/>
              <a:ahLst/>
              <a:cxnLst/>
              <a:rect l="l" t="t" r="r" b="b"/>
              <a:pathLst>
                <a:path w="1193262" h="351634">
                  <a:moveTo>
                    <a:pt x="87148" y="0"/>
                  </a:moveTo>
                  <a:lnTo>
                    <a:pt x="1106114" y="0"/>
                  </a:lnTo>
                  <a:cubicBezTo>
                    <a:pt x="1154245" y="0"/>
                    <a:pt x="1193262" y="39017"/>
                    <a:pt x="1193262" y="87148"/>
                  </a:cubicBezTo>
                  <a:lnTo>
                    <a:pt x="1193262" y="264486"/>
                  </a:lnTo>
                  <a:cubicBezTo>
                    <a:pt x="1193262" y="312616"/>
                    <a:pt x="1154245" y="351634"/>
                    <a:pt x="1106114" y="351634"/>
                  </a:cubicBezTo>
                  <a:lnTo>
                    <a:pt x="87148" y="351634"/>
                  </a:lnTo>
                  <a:cubicBezTo>
                    <a:pt x="39017" y="351634"/>
                    <a:pt x="0" y="312616"/>
                    <a:pt x="0" y="264486"/>
                  </a:cubicBezTo>
                  <a:lnTo>
                    <a:pt x="0" y="87148"/>
                  </a:lnTo>
                  <a:cubicBezTo>
                    <a:pt x="0" y="39017"/>
                    <a:pt x="39017" y="0"/>
                    <a:pt x="87148" y="0"/>
                  </a:cubicBezTo>
                  <a:close/>
                </a:path>
              </a:pathLst>
            </a:custGeom>
            <a:solidFill>
              <a:srgbClr val="3D85D3"/>
            </a:solidFill>
          </p:spPr>
        </p:sp>
        <p:sp>
          <p:nvSpPr>
            <p:cNvPr id="5" name="TextBox 5"/>
            <p:cNvSpPr txBox="1"/>
            <p:nvPr/>
          </p:nvSpPr>
          <p:spPr>
            <a:xfrm>
              <a:off x="0" y="28575"/>
              <a:ext cx="1193262" cy="323059"/>
            </a:xfrm>
            <a:prstGeom prst="rect">
              <a:avLst/>
            </a:prstGeom>
          </p:spPr>
          <p:txBody>
            <a:bodyPr lIns="50800" tIns="50800" rIns="50800" bIns="50800" rtlCol="0" anchor="ctr"/>
            <a:lstStyle/>
            <a:p>
              <a:pPr algn="ctr">
                <a:lnSpc>
                  <a:spcPts val="2691"/>
                </a:lnSpc>
              </a:pPr>
              <a:endParaRPr/>
            </a:p>
          </p:txBody>
        </p:sp>
      </p:grpSp>
      <p:sp>
        <p:nvSpPr>
          <p:cNvPr id="6" name="TextBox 6"/>
          <p:cNvSpPr txBox="1"/>
          <p:nvPr/>
        </p:nvSpPr>
        <p:spPr>
          <a:xfrm>
            <a:off x="5785360" y="892958"/>
            <a:ext cx="12730514" cy="1035050"/>
          </a:xfrm>
          <a:prstGeom prst="rect">
            <a:avLst/>
          </a:prstGeom>
        </p:spPr>
        <p:txBody>
          <a:bodyPr lIns="0" tIns="0" rIns="0" bIns="0" rtlCol="0" anchor="t">
            <a:spAutoFit/>
          </a:bodyPr>
          <a:lstStyle/>
          <a:p>
            <a:pPr algn="ctr">
              <a:lnSpc>
                <a:spcPts val="7600"/>
              </a:lnSpc>
            </a:pPr>
            <a:r>
              <a:rPr lang="en-US" sz="8000" b="1">
                <a:solidFill>
                  <a:srgbClr val="141414"/>
                </a:solidFill>
                <a:latin typeface="Nunito Sans Heavy"/>
                <a:ea typeface="Nunito Sans Heavy"/>
                <a:cs typeface="Nunito Sans Heavy"/>
                <a:sym typeface="Nunito Sans Heavy"/>
              </a:rPr>
              <a:t>References</a:t>
            </a:r>
          </a:p>
        </p:txBody>
      </p:sp>
      <p:sp>
        <p:nvSpPr>
          <p:cNvPr id="7" name="TextBox 7"/>
          <p:cNvSpPr txBox="1"/>
          <p:nvPr/>
        </p:nvSpPr>
        <p:spPr>
          <a:xfrm>
            <a:off x="1181912" y="2732734"/>
            <a:ext cx="16799665" cy="5948553"/>
          </a:xfrm>
          <a:prstGeom prst="rect">
            <a:avLst/>
          </a:prstGeom>
        </p:spPr>
        <p:txBody>
          <a:bodyPr lIns="0" tIns="0" rIns="0" bIns="0" rtlCol="0" anchor="t">
            <a:spAutoFit/>
          </a:bodyPr>
          <a:lstStyle/>
          <a:p>
            <a:pPr algn="l">
              <a:lnSpc>
                <a:spcPts val="3906"/>
              </a:lnSpc>
            </a:pPr>
            <a:r>
              <a:rPr lang="en-US" sz="3100" b="1" spc="80">
                <a:solidFill>
                  <a:srgbClr val="3D85D3"/>
                </a:solidFill>
                <a:latin typeface="Nunito Sans Bold"/>
                <a:ea typeface="Nunito Sans Bold"/>
                <a:cs typeface="Nunito Sans Bold"/>
                <a:sym typeface="Nunito Sans Bold"/>
              </a:rPr>
              <a:t>[1]  "Object Detection for Road Safety," University of Moratuwa, 2021. This study focused on developing a basic object detection system using image processing techniques but did not integrate real-time monitoring or distance measurement.</a:t>
            </a: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r>
              <a:rPr lang="en-US" sz="3100" b="1" spc="80">
                <a:solidFill>
                  <a:srgbClr val="3D85D3"/>
                </a:solidFill>
                <a:latin typeface="Nunito Sans Bold"/>
                <a:ea typeface="Nunito Sans Bold"/>
                <a:cs typeface="Nunito Sans Bold"/>
                <a:sym typeface="Nunito Sans Bold"/>
              </a:rPr>
              <a:t>[2]  "Traffic Alert Systems in Sri Lanka," University of Peradeniya, 2022. This research highlighted the development of traffic alert systems to inform drivers of upcoming traffic jams but did not link this with blind spot detection capabilities.</a:t>
            </a: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r>
              <a:rPr lang="en-US" sz="3100" b="1" spc="80">
                <a:solidFill>
                  <a:srgbClr val="3D85D3"/>
                </a:solidFill>
                <a:latin typeface="Nunito Sans Bold"/>
                <a:ea typeface="Nunito Sans Bold"/>
                <a:cs typeface="Nunito Sans Bold"/>
                <a:sym typeface="Nunito Sans Bold"/>
              </a:rPr>
              <a:t>[3]  "Enhancing Road Safety with ADAS," University of Colombo, 2023. This paper discussed various ADAS features but lacked a comprehensive approach to integrating blind spot detection with distance measurement.</a:t>
            </a:r>
          </a:p>
          <a:p>
            <a:pPr algn="l">
              <a:lnSpc>
                <a:spcPts val="3906"/>
              </a:lnSpc>
            </a:pPr>
            <a:endParaRPr lang="en-US" sz="3100" b="1" spc="80">
              <a:solidFill>
                <a:srgbClr val="3D85D3"/>
              </a:solidFill>
              <a:latin typeface="Nunito Sans Bold"/>
              <a:ea typeface="Nunito Sans Bold"/>
              <a:cs typeface="Nunito Sans Bold"/>
              <a:sym typeface="Nunito Sans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76628" y="6270845"/>
            <a:ext cx="1319606" cy="1199192"/>
          </a:xfrm>
          <a:custGeom>
            <a:avLst/>
            <a:gdLst/>
            <a:ahLst/>
            <a:cxnLst/>
            <a:rect l="l" t="t" r="r" b="b"/>
            <a:pathLst>
              <a:path w="1319606" h="1199192">
                <a:moveTo>
                  <a:pt x="0" y="0"/>
                </a:moveTo>
                <a:lnTo>
                  <a:pt x="1319606" y="0"/>
                </a:lnTo>
                <a:lnTo>
                  <a:pt x="1319606" y="1199192"/>
                </a:lnTo>
                <a:lnTo>
                  <a:pt x="0" y="1199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484733"/>
            <a:ext cx="5183616" cy="51836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85D3"/>
            </a:solidFill>
          </p:spPr>
        </p:sp>
        <p:sp>
          <p:nvSpPr>
            <p:cNvPr id="5" name="TextBox 5"/>
            <p:cNvSpPr txBox="1"/>
            <p:nvPr/>
          </p:nvSpPr>
          <p:spPr>
            <a:xfrm>
              <a:off x="76200" y="104775"/>
              <a:ext cx="660400" cy="631825"/>
            </a:xfrm>
            <a:prstGeom prst="rect">
              <a:avLst/>
            </a:prstGeom>
          </p:spPr>
          <p:txBody>
            <a:bodyPr lIns="50800" tIns="50800" rIns="50800" bIns="50800" rtlCol="0" anchor="ctr"/>
            <a:lstStyle/>
            <a:p>
              <a:pPr algn="ctr">
                <a:lnSpc>
                  <a:spcPts val="2691"/>
                </a:lnSpc>
              </a:pPr>
              <a:endParaRPr/>
            </a:p>
          </p:txBody>
        </p:sp>
      </p:grpSp>
      <p:sp>
        <p:nvSpPr>
          <p:cNvPr id="6" name="TextBox 6"/>
          <p:cNvSpPr txBox="1"/>
          <p:nvPr/>
        </p:nvSpPr>
        <p:spPr>
          <a:xfrm>
            <a:off x="6740131" y="3249515"/>
            <a:ext cx="11120458" cy="2716530"/>
          </a:xfrm>
          <a:prstGeom prst="rect">
            <a:avLst/>
          </a:prstGeom>
        </p:spPr>
        <p:txBody>
          <a:bodyPr lIns="0" tIns="0" rIns="0" bIns="0" rtlCol="0" anchor="t">
            <a:spAutoFit/>
          </a:bodyPr>
          <a:lstStyle/>
          <a:p>
            <a:pPr algn="l">
              <a:lnSpc>
                <a:spcPts val="10919"/>
              </a:lnSpc>
            </a:pPr>
            <a:r>
              <a:rPr lang="en-US" sz="7800" b="1">
                <a:solidFill>
                  <a:srgbClr val="141414"/>
                </a:solidFill>
                <a:latin typeface="Nunito Sans Heavy"/>
                <a:ea typeface="Nunito Sans Heavy"/>
                <a:cs typeface="Nunito Sans Heavy"/>
                <a:sym typeface="Nunito Sans Heavy"/>
              </a:rPr>
              <a:t>Parking Spot detection with parking alignment</a:t>
            </a:r>
          </a:p>
        </p:txBody>
      </p:sp>
      <p:sp>
        <p:nvSpPr>
          <p:cNvPr id="7" name="TextBox 7"/>
          <p:cNvSpPr txBox="1"/>
          <p:nvPr/>
        </p:nvSpPr>
        <p:spPr>
          <a:xfrm>
            <a:off x="6863956" y="7076441"/>
            <a:ext cx="11120458" cy="800103"/>
          </a:xfrm>
          <a:prstGeom prst="rect">
            <a:avLst/>
          </a:prstGeom>
        </p:spPr>
        <p:txBody>
          <a:bodyPr lIns="0" tIns="0" rIns="0" bIns="0" rtlCol="0" anchor="t">
            <a:spAutoFit/>
          </a:bodyPr>
          <a:lstStyle/>
          <a:p>
            <a:pPr algn="l">
              <a:lnSpc>
                <a:spcPts val="5985"/>
              </a:lnSpc>
            </a:pPr>
            <a:r>
              <a:rPr lang="en-US" sz="6300">
                <a:solidFill>
                  <a:srgbClr val="141414"/>
                </a:solidFill>
                <a:latin typeface="Nunito Sans"/>
                <a:ea typeface="Nunito Sans"/>
                <a:cs typeface="Nunito Sans"/>
                <a:sym typeface="Nunito Sans"/>
              </a:rPr>
              <a:t>Neelawala P.K.N.G.K.B.</a:t>
            </a:r>
          </a:p>
        </p:txBody>
      </p:sp>
      <p:sp>
        <p:nvSpPr>
          <p:cNvPr id="8" name="TextBox 8"/>
          <p:cNvSpPr txBox="1"/>
          <p:nvPr/>
        </p:nvSpPr>
        <p:spPr>
          <a:xfrm>
            <a:off x="6883006" y="7971795"/>
            <a:ext cx="7262985" cy="565309"/>
          </a:xfrm>
          <a:prstGeom prst="rect">
            <a:avLst/>
          </a:prstGeom>
        </p:spPr>
        <p:txBody>
          <a:bodyPr lIns="0" tIns="0" rIns="0" bIns="0" rtlCol="0" anchor="t">
            <a:spAutoFit/>
          </a:bodyPr>
          <a:lstStyle/>
          <a:p>
            <a:pPr algn="l">
              <a:lnSpc>
                <a:spcPts val="4126"/>
              </a:lnSpc>
            </a:pPr>
            <a:r>
              <a:rPr lang="en-US" sz="4343" b="1">
                <a:solidFill>
                  <a:srgbClr val="3D85D3"/>
                </a:solidFill>
                <a:latin typeface="Nunito Sans Bold"/>
                <a:ea typeface="Nunito Sans Bold"/>
                <a:cs typeface="Nunito Sans Bold"/>
                <a:sym typeface="Nunito Sans Bold"/>
              </a:rPr>
              <a:t>IT21231728</a:t>
            </a:r>
          </a:p>
        </p:txBody>
      </p:sp>
      <p:sp>
        <p:nvSpPr>
          <p:cNvPr id="9" name="TextBox 9"/>
          <p:cNvSpPr txBox="1"/>
          <p:nvPr/>
        </p:nvSpPr>
        <p:spPr>
          <a:xfrm>
            <a:off x="6740131" y="2132308"/>
            <a:ext cx="6353582" cy="504825"/>
          </a:xfrm>
          <a:prstGeom prst="rect">
            <a:avLst/>
          </a:prstGeom>
        </p:spPr>
        <p:txBody>
          <a:bodyPr lIns="0" tIns="0" rIns="0" bIns="0" rtlCol="0" anchor="t">
            <a:spAutoFit/>
          </a:bodyPr>
          <a:lstStyle/>
          <a:p>
            <a:pPr algn="l">
              <a:lnSpc>
                <a:spcPts val="3704"/>
              </a:lnSpc>
            </a:pPr>
            <a:r>
              <a:rPr lang="en-US" sz="3899" b="1">
                <a:solidFill>
                  <a:srgbClr val="3D85D3"/>
                </a:solidFill>
                <a:latin typeface="Nunito Sans Bold"/>
                <a:ea typeface="Nunito Sans Bold"/>
                <a:cs typeface="Nunito Sans Bold"/>
                <a:sym typeface="Nunito Sans Bold"/>
              </a:rPr>
              <a:t>Component 4</a:t>
            </a:r>
          </a:p>
        </p:txBody>
      </p:sp>
      <p:grpSp>
        <p:nvGrpSpPr>
          <p:cNvPr id="10" name="Group 10"/>
          <p:cNvGrpSpPr>
            <a:grpSpLocks noChangeAspect="1"/>
          </p:cNvGrpSpPr>
          <p:nvPr/>
        </p:nvGrpSpPr>
        <p:grpSpPr>
          <a:xfrm>
            <a:off x="1358739" y="2699008"/>
            <a:ext cx="4853576" cy="485355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245" t="-5203" r="-29787" b="-36700"/>
              </a:stretch>
            </a:blipFill>
          </p:spPr>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049657" y="7834137"/>
            <a:ext cx="0" cy="571508"/>
          </a:xfrm>
          <a:prstGeom prst="line">
            <a:avLst/>
          </a:prstGeom>
          <a:ln w="76200" cap="rnd">
            <a:solidFill>
              <a:srgbClr val="FFFFFF"/>
            </a:solidFill>
            <a:prstDash val="solid"/>
            <a:headEnd type="none" w="sm" len="sm"/>
            <a:tailEnd type="arrow" w="med" len="sm"/>
          </a:ln>
        </p:spPr>
      </p:sp>
      <p:graphicFrame>
        <p:nvGraphicFramePr>
          <p:cNvPr id="3" name="Table 3"/>
          <p:cNvGraphicFramePr>
            <a:graphicFrameLocks noGrp="1"/>
          </p:cNvGraphicFramePr>
          <p:nvPr/>
        </p:nvGraphicFramePr>
        <p:xfrm>
          <a:off x="2305608" y="2987907"/>
          <a:ext cx="13618766" cy="6146461"/>
        </p:xfrm>
        <a:graphic>
          <a:graphicData uri="http://schemas.openxmlformats.org/drawingml/2006/table">
            <a:tbl>
              <a:tblPr/>
              <a:tblGrid>
                <a:gridCol w="4308039">
                  <a:extLst>
                    <a:ext uri="{9D8B030D-6E8A-4147-A177-3AD203B41FA5}">
                      <a16:colId xmlns:a16="http://schemas.microsoft.com/office/drawing/2014/main" val="20000"/>
                    </a:ext>
                  </a:extLst>
                </a:gridCol>
                <a:gridCol w="2429817">
                  <a:extLst>
                    <a:ext uri="{9D8B030D-6E8A-4147-A177-3AD203B41FA5}">
                      <a16:colId xmlns:a16="http://schemas.microsoft.com/office/drawing/2014/main" val="20001"/>
                    </a:ext>
                  </a:extLst>
                </a:gridCol>
                <a:gridCol w="2322038">
                  <a:extLst>
                    <a:ext uri="{9D8B030D-6E8A-4147-A177-3AD203B41FA5}">
                      <a16:colId xmlns:a16="http://schemas.microsoft.com/office/drawing/2014/main" val="20002"/>
                    </a:ext>
                  </a:extLst>
                </a:gridCol>
                <a:gridCol w="2279436">
                  <a:extLst>
                    <a:ext uri="{9D8B030D-6E8A-4147-A177-3AD203B41FA5}">
                      <a16:colId xmlns:a16="http://schemas.microsoft.com/office/drawing/2014/main" val="20003"/>
                    </a:ext>
                  </a:extLst>
                </a:gridCol>
                <a:gridCol w="2279436">
                  <a:extLst>
                    <a:ext uri="{9D8B030D-6E8A-4147-A177-3AD203B41FA5}">
                      <a16:colId xmlns:a16="http://schemas.microsoft.com/office/drawing/2014/main" val="20004"/>
                    </a:ext>
                  </a:extLst>
                </a:gridCol>
              </a:tblGrid>
              <a:tr h="1487871">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Proposed System</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Detecting parkings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Parking alignment</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Night time visibility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Real time results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4"/>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Assistance by narration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5"/>
                  </a:ext>
                </a:extLst>
              </a:tr>
            </a:tbl>
          </a:graphicData>
        </a:graphic>
      </p:graphicFrame>
      <p:sp>
        <p:nvSpPr>
          <p:cNvPr id="4" name="Freeform 4"/>
          <p:cNvSpPr/>
          <p:nvPr/>
        </p:nvSpPr>
        <p:spPr>
          <a:xfrm>
            <a:off x="9900271" y="4553502"/>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5" name="Freeform 5"/>
          <p:cNvSpPr/>
          <p:nvPr/>
        </p:nvSpPr>
        <p:spPr>
          <a:xfrm>
            <a:off x="14541207" y="4540573"/>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6040910" y="421327"/>
            <a:ext cx="10618296"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Research Gap</a:t>
            </a:r>
          </a:p>
        </p:txBody>
      </p:sp>
      <p:sp>
        <p:nvSpPr>
          <p:cNvPr id="7" name="TextBox 7"/>
          <p:cNvSpPr txBox="1"/>
          <p:nvPr/>
        </p:nvSpPr>
        <p:spPr>
          <a:xfrm>
            <a:off x="5800149" y="1885002"/>
            <a:ext cx="12201547" cy="457200"/>
          </a:xfrm>
          <a:prstGeom prst="rect">
            <a:avLst/>
          </a:prstGeom>
        </p:spPr>
        <p:txBody>
          <a:bodyPr lIns="0" tIns="0" rIns="0" bIns="0" rtlCol="0" anchor="t">
            <a:spAutoFit/>
          </a:bodyPr>
          <a:lstStyle/>
          <a:p>
            <a:pPr algn="l">
              <a:lnSpc>
                <a:spcPts val="3419"/>
              </a:lnSpc>
            </a:pPr>
            <a:r>
              <a:rPr lang="en-US" sz="3600" b="1">
                <a:solidFill>
                  <a:srgbClr val="3D85D3"/>
                </a:solidFill>
                <a:latin typeface="Nunito Sans Bold"/>
                <a:ea typeface="Nunito Sans Bold"/>
                <a:cs typeface="Nunito Sans Bold"/>
                <a:sym typeface="Nunito Sans Bold"/>
              </a:rPr>
              <a:t>Comparison with existing projects</a:t>
            </a:r>
          </a:p>
        </p:txBody>
      </p:sp>
      <p:sp>
        <p:nvSpPr>
          <p:cNvPr id="8" name="Freeform 8"/>
          <p:cNvSpPr/>
          <p:nvPr/>
        </p:nvSpPr>
        <p:spPr>
          <a:xfrm>
            <a:off x="14541207" y="5505834"/>
            <a:ext cx="599560" cy="555302"/>
          </a:xfrm>
          <a:custGeom>
            <a:avLst/>
            <a:gdLst/>
            <a:ahLst/>
            <a:cxnLst/>
            <a:rect l="l" t="t" r="r" b="b"/>
            <a:pathLst>
              <a:path w="599560" h="555302">
                <a:moveTo>
                  <a:pt x="0" y="0"/>
                </a:moveTo>
                <a:lnTo>
                  <a:pt x="599560" y="0"/>
                </a:lnTo>
                <a:lnTo>
                  <a:pt x="599560"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4541207" y="6518337"/>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4541207" y="7483598"/>
            <a:ext cx="599560" cy="555302"/>
          </a:xfrm>
          <a:custGeom>
            <a:avLst/>
            <a:gdLst/>
            <a:ahLst/>
            <a:cxnLst/>
            <a:rect l="l" t="t" r="r" b="b"/>
            <a:pathLst>
              <a:path w="599560" h="555302">
                <a:moveTo>
                  <a:pt x="0" y="0"/>
                </a:moveTo>
                <a:lnTo>
                  <a:pt x="599560" y="0"/>
                </a:lnTo>
                <a:lnTo>
                  <a:pt x="599560"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4541207" y="8448476"/>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7405110" y="4540573"/>
            <a:ext cx="599560" cy="555302"/>
          </a:xfrm>
          <a:custGeom>
            <a:avLst/>
            <a:gdLst/>
            <a:ahLst/>
            <a:cxnLst/>
            <a:rect l="l" t="t" r="r" b="b"/>
            <a:pathLst>
              <a:path w="599560" h="555302">
                <a:moveTo>
                  <a:pt x="0" y="0"/>
                </a:moveTo>
                <a:lnTo>
                  <a:pt x="599559" y="0"/>
                </a:lnTo>
                <a:lnTo>
                  <a:pt x="599559"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7405110" y="5505834"/>
            <a:ext cx="599560" cy="555302"/>
          </a:xfrm>
          <a:custGeom>
            <a:avLst/>
            <a:gdLst/>
            <a:ahLst/>
            <a:cxnLst/>
            <a:rect l="l" t="t" r="r" b="b"/>
            <a:pathLst>
              <a:path w="599560" h="555302">
                <a:moveTo>
                  <a:pt x="0" y="0"/>
                </a:moveTo>
                <a:lnTo>
                  <a:pt x="599559" y="0"/>
                </a:lnTo>
                <a:lnTo>
                  <a:pt x="599559"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2144884" y="7483598"/>
            <a:ext cx="599560" cy="555302"/>
          </a:xfrm>
          <a:custGeom>
            <a:avLst/>
            <a:gdLst/>
            <a:ahLst/>
            <a:cxnLst/>
            <a:rect l="l" t="t" r="r" b="b"/>
            <a:pathLst>
              <a:path w="599560" h="555302">
                <a:moveTo>
                  <a:pt x="0" y="0"/>
                </a:moveTo>
                <a:lnTo>
                  <a:pt x="599559" y="0"/>
                </a:lnTo>
                <a:lnTo>
                  <a:pt x="599559"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9900271" y="8448476"/>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9900271" y="6518337"/>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7472466" y="8454940"/>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18" name="Freeform 18"/>
          <p:cNvSpPr/>
          <p:nvPr/>
        </p:nvSpPr>
        <p:spPr>
          <a:xfrm>
            <a:off x="12144884" y="6531266"/>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19" name="Freeform 19"/>
          <p:cNvSpPr/>
          <p:nvPr/>
        </p:nvSpPr>
        <p:spPr>
          <a:xfrm>
            <a:off x="9933949" y="7483598"/>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20" name="Freeform 20"/>
          <p:cNvSpPr/>
          <p:nvPr/>
        </p:nvSpPr>
        <p:spPr>
          <a:xfrm>
            <a:off x="12178562" y="8448476"/>
            <a:ext cx="532203" cy="542373"/>
          </a:xfrm>
          <a:custGeom>
            <a:avLst/>
            <a:gdLst/>
            <a:ahLst/>
            <a:cxnLst/>
            <a:rect l="l" t="t" r="r" b="b"/>
            <a:pathLst>
              <a:path w="532203" h="542373">
                <a:moveTo>
                  <a:pt x="0" y="0"/>
                </a:moveTo>
                <a:lnTo>
                  <a:pt x="532203" y="0"/>
                </a:lnTo>
                <a:lnTo>
                  <a:pt x="532203" y="542372"/>
                </a:lnTo>
                <a:lnTo>
                  <a:pt x="0" y="542372"/>
                </a:lnTo>
                <a:lnTo>
                  <a:pt x="0" y="0"/>
                </a:lnTo>
                <a:close/>
              </a:path>
            </a:pathLst>
          </a:custGeom>
          <a:blipFill>
            <a:blip r:embed="rId2"/>
            <a:stretch>
              <a:fillRect/>
            </a:stretch>
          </a:blipFill>
        </p:spPr>
      </p:sp>
      <p:sp>
        <p:nvSpPr>
          <p:cNvPr id="21" name="Freeform 21"/>
          <p:cNvSpPr/>
          <p:nvPr/>
        </p:nvSpPr>
        <p:spPr>
          <a:xfrm>
            <a:off x="9900271" y="5518764"/>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22" name="Freeform 22"/>
          <p:cNvSpPr/>
          <p:nvPr/>
        </p:nvSpPr>
        <p:spPr>
          <a:xfrm>
            <a:off x="12144884" y="4540573"/>
            <a:ext cx="532203" cy="542373"/>
          </a:xfrm>
          <a:custGeom>
            <a:avLst/>
            <a:gdLst/>
            <a:ahLst/>
            <a:cxnLst/>
            <a:rect l="l" t="t" r="r" b="b"/>
            <a:pathLst>
              <a:path w="532203" h="542373">
                <a:moveTo>
                  <a:pt x="0" y="0"/>
                </a:moveTo>
                <a:lnTo>
                  <a:pt x="532203" y="0"/>
                </a:lnTo>
                <a:lnTo>
                  <a:pt x="532203" y="542372"/>
                </a:lnTo>
                <a:lnTo>
                  <a:pt x="0" y="542372"/>
                </a:lnTo>
                <a:lnTo>
                  <a:pt x="0" y="0"/>
                </a:lnTo>
                <a:close/>
              </a:path>
            </a:pathLst>
          </a:custGeom>
          <a:blipFill>
            <a:blip r:embed="rId2"/>
            <a:stretch>
              <a:fillRect/>
            </a:stretch>
          </a:blipFill>
        </p:spPr>
      </p:sp>
      <p:sp>
        <p:nvSpPr>
          <p:cNvPr id="23" name="Freeform 23"/>
          <p:cNvSpPr/>
          <p:nvPr/>
        </p:nvSpPr>
        <p:spPr>
          <a:xfrm>
            <a:off x="12144884" y="5505834"/>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24" name="Freeform 24"/>
          <p:cNvSpPr/>
          <p:nvPr/>
        </p:nvSpPr>
        <p:spPr>
          <a:xfrm>
            <a:off x="7472466" y="6531266"/>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25" name="Freeform 25"/>
          <p:cNvSpPr/>
          <p:nvPr/>
        </p:nvSpPr>
        <p:spPr>
          <a:xfrm>
            <a:off x="7472466" y="7496528"/>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0125" y="1184303"/>
            <a:ext cx="12730514" cy="1035050"/>
          </a:xfrm>
          <a:prstGeom prst="rect">
            <a:avLst/>
          </a:prstGeom>
        </p:spPr>
        <p:txBody>
          <a:bodyPr lIns="0" tIns="0" rIns="0" bIns="0" rtlCol="0" anchor="t">
            <a:spAutoFit/>
          </a:bodyPr>
          <a:lstStyle/>
          <a:p>
            <a:pPr algn="l">
              <a:lnSpc>
                <a:spcPts val="7600"/>
              </a:lnSpc>
            </a:pPr>
            <a:r>
              <a:rPr lang="en-US" sz="8000" b="1">
                <a:solidFill>
                  <a:srgbClr val="141414"/>
                </a:solidFill>
                <a:latin typeface="Nunito Sans Heavy"/>
                <a:ea typeface="Nunito Sans Heavy"/>
                <a:cs typeface="Nunito Sans Heavy"/>
                <a:sym typeface="Nunito Sans Heavy"/>
              </a:rPr>
              <a:t>Objectives</a:t>
            </a:r>
          </a:p>
        </p:txBody>
      </p:sp>
      <p:sp>
        <p:nvSpPr>
          <p:cNvPr id="3" name="TextBox 3"/>
          <p:cNvSpPr txBox="1"/>
          <p:nvPr/>
        </p:nvSpPr>
        <p:spPr>
          <a:xfrm>
            <a:off x="1085850" y="2638453"/>
            <a:ext cx="10799270" cy="457200"/>
          </a:xfrm>
          <a:prstGeom prst="rect">
            <a:avLst/>
          </a:prstGeom>
        </p:spPr>
        <p:txBody>
          <a:bodyPr lIns="0" tIns="0" rIns="0" bIns="0" rtlCol="0" anchor="t">
            <a:spAutoFit/>
          </a:bodyPr>
          <a:lstStyle/>
          <a:p>
            <a:pPr algn="l">
              <a:lnSpc>
                <a:spcPts val="3419"/>
              </a:lnSpc>
            </a:pPr>
            <a:r>
              <a:rPr lang="en-US" sz="3600" b="1">
                <a:solidFill>
                  <a:srgbClr val="3D85D3"/>
                </a:solidFill>
                <a:latin typeface="Nunito Sans Bold"/>
                <a:ea typeface="Nunito Sans Bold"/>
                <a:cs typeface="Nunito Sans Bold"/>
                <a:sym typeface="Nunito Sans Bold"/>
              </a:rPr>
              <a:t>Main Objective</a:t>
            </a:r>
          </a:p>
        </p:txBody>
      </p:sp>
      <p:grpSp>
        <p:nvGrpSpPr>
          <p:cNvPr id="4" name="Group 4"/>
          <p:cNvGrpSpPr/>
          <p:nvPr/>
        </p:nvGrpSpPr>
        <p:grpSpPr>
          <a:xfrm>
            <a:off x="6586597" y="4924453"/>
            <a:ext cx="5057657" cy="4276697"/>
            <a:chOff x="0" y="0"/>
            <a:chExt cx="2138577" cy="1808356"/>
          </a:xfrm>
        </p:grpSpPr>
        <p:sp>
          <p:nvSpPr>
            <p:cNvPr id="5" name="Freeform 5"/>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id="6" name="Group 6"/>
          <p:cNvGrpSpPr/>
          <p:nvPr/>
        </p:nvGrpSpPr>
        <p:grpSpPr>
          <a:xfrm>
            <a:off x="12173068" y="4924453"/>
            <a:ext cx="5057657" cy="4276697"/>
            <a:chOff x="0" y="0"/>
            <a:chExt cx="2138577" cy="1808356"/>
          </a:xfrm>
        </p:grpSpPr>
        <p:sp>
          <p:nvSpPr>
            <p:cNvPr id="7" name="Freeform 7"/>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id="8" name="Group 8"/>
          <p:cNvGrpSpPr/>
          <p:nvPr/>
        </p:nvGrpSpPr>
        <p:grpSpPr>
          <a:xfrm>
            <a:off x="1000125" y="4924453"/>
            <a:ext cx="5057657" cy="4276697"/>
            <a:chOff x="0" y="0"/>
            <a:chExt cx="2138577" cy="1808356"/>
          </a:xfrm>
        </p:grpSpPr>
        <p:sp>
          <p:nvSpPr>
            <p:cNvPr id="9" name="Freeform 9"/>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sp>
        <p:nvSpPr>
          <p:cNvPr id="10" name="TextBox 10"/>
          <p:cNvSpPr txBox="1"/>
          <p:nvPr/>
        </p:nvSpPr>
        <p:spPr>
          <a:xfrm>
            <a:off x="1599416" y="5367582"/>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1</a:t>
            </a:r>
          </a:p>
        </p:txBody>
      </p:sp>
      <p:sp>
        <p:nvSpPr>
          <p:cNvPr id="11" name="TextBox 11"/>
          <p:cNvSpPr txBox="1"/>
          <p:nvPr/>
        </p:nvSpPr>
        <p:spPr>
          <a:xfrm>
            <a:off x="7363173" y="5331069"/>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2</a:t>
            </a:r>
          </a:p>
        </p:txBody>
      </p:sp>
      <p:sp>
        <p:nvSpPr>
          <p:cNvPr id="12" name="TextBox 12"/>
          <p:cNvSpPr txBox="1"/>
          <p:nvPr/>
        </p:nvSpPr>
        <p:spPr>
          <a:xfrm>
            <a:off x="12729837" y="5331069"/>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3</a:t>
            </a:r>
          </a:p>
        </p:txBody>
      </p:sp>
      <p:sp>
        <p:nvSpPr>
          <p:cNvPr id="13" name="TextBox 13"/>
          <p:cNvSpPr txBox="1"/>
          <p:nvPr/>
        </p:nvSpPr>
        <p:spPr>
          <a:xfrm>
            <a:off x="1255594" y="6489869"/>
            <a:ext cx="4635678" cy="1904493"/>
          </a:xfrm>
          <a:prstGeom prst="rect">
            <a:avLst/>
          </a:prstGeom>
        </p:spPr>
        <p:txBody>
          <a:bodyPr lIns="0" tIns="0" rIns="0" bIns="0" rtlCol="0" anchor="t">
            <a:spAutoFit/>
          </a:bodyPr>
          <a:lstStyle/>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Data collection</a:t>
            </a:r>
          </a:p>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Image classification</a:t>
            </a:r>
          </a:p>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pre-processing</a:t>
            </a:r>
          </a:p>
        </p:txBody>
      </p:sp>
      <p:sp>
        <p:nvSpPr>
          <p:cNvPr id="14" name="AutoShape 14"/>
          <p:cNvSpPr/>
          <p:nvPr/>
        </p:nvSpPr>
        <p:spPr>
          <a:xfrm>
            <a:off x="1449998" y="6107357"/>
            <a:ext cx="4310311" cy="0"/>
          </a:xfrm>
          <a:prstGeom prst="line">
            <a:avLst/>
          </a:prstGeom>
          <a:ln w="28575" cap="rnd">
            <a:solidFill>
              <a:srgbClr val="FFFFFF"/>
            </a:solidFill>
            <a:prstDash val="solid"/>
            <a:headEnd type="none" w="sm" len="sm"/>
            <a:tailEnd type="none" w="sm" len="sm"/>
          </a:ln>
        </p:spPr>
      </p:sp>
      <p:sp>
        <p:nvSpPr>
          <p:cNvPr id="15" name="AutoShape 15"/>
          <p:cNvSpPr/>
          <p:nvPr/>
        </p:nvSpPr>
        <p:spPr>
          <a:xfrm>
            <a:off x="6993948" y="6107357"/>
            <a:ext cx="4310311" cy="0"/>
          </a:xfrm>
          <a:prstGeom prst="line">
            <a:avLst/>
          </a:prstGeom>
          <a:ln w="28575" cap="rnd">
            <a:solidFill>
              <a:srgbClr val="FFFFFF"/>
            </a:solidFill>
            <a:prstDash val="solid"/>
            <a:headEnd type="none" w="sm" len="sm"/>
            <a:tailEnd type="none" w="sm" len="sm"/>
          </a:ln>
        </p:spPr>
      </p:sp>
      <p:sp>
        <p:nvSpPr>
          <p:cNvPr id="16" name="AutoShape 16"/>
          <p:cNvSpPr/>
          <p:nvPr/>
        </p:nvSpPr>
        <p:spPr>
          <a:xfrm>
            <a:off x="12580419" y="6107357"/>
            <a:ext cx="4310311" cy="0"/>
          </a:xfrm>
          <a:prstGeom prst="line">
            <a:avLst/>
          </a:prstGeom>
          <a:ln w="28575" cap="rnd">
            <a:solidFill>
              <a:srgbClr val="FFFFFF"/>
            </a:solidFill>
            <a:prstDash val="solid"/>
            <a:headEnd type="none" w="sm" len="sm"/>
            <a:tailEnd type="none" w="sm" len="sm"/>
          </a:ln>
        </p:spPr>
      </p:sp>
      <p:sp>
        <p:nvSpPr>
          <p:cNvPr id="17" name="TextBox 17"/>
          <p:cNvSpPr txBox="1"/>
          <p:nvPr/>
        </p:nvSpPr>
        <p:spPr>
          <a:xfrm>
            <a:off x="1085850" y="3343303"/>
            <a:ext cx="15823249" cy="885825"/>
          </a:xfrm>
          <a:prstGeom prst="rect">
            <a:avLst/>
          </a:prstGeom>
        </p:spPr>
        <p:txBody>
          <a:bodyPr lIns="0" tIns="0" rIns="0" bIns="0" rtlCol="0" anchor="t">
            <a:spAutoFit/>
          </a:bodyPr>
          <a:lstStyle/>
          <a:p>
            <a:pPr algn="l">
              <a:lnSpc>
                <a:spcPts val="3419"/>
              </a:lnSpc>
            </a:pPr>
            <a:r>
              <a:rPr lang="en-US" sz="3600" b="1">
                <a:solidFill>
                  <a:srgbClr val="141414"/>
                </a:solidFill>
                <a:latin typeface="Nunito Sans Bold"/>
                <a:ea typeface="Nunito Sans Bold"/>
                <a:cs typeface="Nunito Sans Bold"/>
                <a:sym typeface="Nunito Sans Bold"/>
              </a:rPr>
              <a:t>Identification of the parking spaces that exactly fits to the vehicle and assist the driver when parking</a:t>
            </a:r>
          </a:p>
        </p:txBody>
      </p:sp>
      <p:sp>
        <p:nvSpPr>
          <p:cNvPr id="18" name="TextBox 18"/>
          <p:cNvSpPr txBox="1"/>
          <p:nvPr/>
        </p:nvSpPr>
        <p:spPr>
          <a:xfrm>
            <a:off x="6708211" y="6527969"/>
            <a:ext cx="4635678" cy="1222630"/>
          </a:xfrm>
          <a:prstGeom prst="rect">
            <a:avLst/>
          </a:prstGeom>
        </p:spPr>
        <p:txBody>
          <a:bodyPr lIns="0" tIns="0" rIns="0" bIns="0" rtlCol="0" anchor="t">
            <a:spAutoFit/>
          </a:bodyPr>
          <a:lstStyle/>
          <a:p>
            <a:pPr marL="690877" lvl="1" indent="-345439" algn="l">
              <a:lnSpc>
                <a:spcPts val="4831"/>
              </a:lnSpc>
              <a:buFont typeface="Arial"/>
              <a:buChar char="•"/>
            </a:pPr>
            <a:r>
              <a:rPr lang="en-US" sz="3199">
                <a:solidFill>
                  <a:srgbClr val="FFFFFF"/>
                </a:solidFill>
                <a:latin typeface="Source Sans Pro"/>
                <a:ea typeface="Source Sans Pro"/>
                <a:cs typeface="Source Sans Pro"/>
                <a:sym typeface="Source Sans Pro"/>
              </a:rPr>
              <a:t>Model implementation</a:t>
            </a:r>
          </a:p>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Designing UIs </a:t>
            </a:r>
          </a:p>
        </p:txBody>
      </p:sp>
      <p:sp>
        <p:nvSpPr>
          <p:cNvPr id="19" name="TextBox 19"/>
          <p:cNvSpPr txBox="1"/>
          <p:nvPr/>
        </p:nvSpPr>
        <p:spPr>
          <a:xfrm>
            <a:off x="12094644" y="6594897"/>
            <a:ext cx="4981457" cy="1256793"/>
          </a:xfrm>
          <a:prstGeom prst="rect">
            <a:avLst/>
          </a:prstGeom>
        </p:spPr>
        <p:txBody>
          <a:bodyPr lIns="0" tIns="0" rIns="0" bIns="0" rtlCol="0" anchor="t">
            <a:spAutoFit/>
          </a:bodyPr>
          <a:lstStyle/>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UI implementation</a:t>
            </a:r>
          </a:p>
          <a:p>
            <a:pPr marL="734056" lvl="1" indent="-367028" algn="l">
              <a:lnSpc>
                <a:spcPts val="5133"/>
              </a:lnSpc>
              <a:buFont typeface="Arial"/>
              <a:buChar char="•"/>
            </a:pPr>
            <a:r>
              <a:rPr lang="en-US" sz="3399">
                <a:solidFill>
                  <a:srgbClr val="FFFFFF"/>
                </a:solidFill>
                <a:latin typeface="Source Sans Pro"/>
                <a:ea typeface="Source Sans Pro"/>
                <a:cs typeface="Source Sans Pro"/>
                <a:sym typeface="Source Sans Pro"/>
              </a:rPr>
              <a:t>Integration and testing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858246" y="8167516"/>
            <a:ext cx="571508" cy="0"/>
          </a:xfrm>
          <a:prstGeom prst="line">
            <a:avLst/>
          </a:prstGeom>
          <a:ln w="76200" cap="rnd">
            <a:solidFill>
              <a:srgbClr val="FFFFFF"/>
            </a:solidFill>
            <a:prstDash val="solid"/>
            <a:headEnd type="none" w="sm" len="sm"/>
            <a:tailEnd type="arrow" w="med" len="sm"/>
          </a:ln>
        </p:spPr>
      </p:sp>
      <p:sp>
        <p:nvSpPr>
          <p:cNvPr id="3" name="Freeform 3"/>
          <p:cNvSpPr/>
          <p:nvPr/>
        </p:nvSpPr>
        <p:spPr>
          <a:xfrm>
            <a:off x="1682742" y="2070100"/>
            <a:ext cx="15552084" cy="7673218"/>
          </a:xfrm>
          <a:custGeom>
            <a:avLst/>
            <a:gdLst/>
            <a:ahLst/>
            <a:cxnLst/>
            <a:rect l="l" t="t" r="r" b="b"/>
            <a:pathLst>
              <a:path w="15552084" h="7673218">
                <a:moveTo>
                  <a:pt x="0" y="0"/>
                </a:moveTo>
                <a:lnTo>
                  <a:pt x="15552084" y="0"/>
                </a:lnTo>
                <a:lnTo>
                  <a:pt x="15552084" y="7673218"/>
                </a:lnTo>
                <a:lnTo>
                  <a:pt x="0" y="7673218"/>
                </a:lnTo>
                <a:lnTo>
                  <a:pt x="0" y="0"/>
                </a:lnTo>
                <a:close/>
              </a:path>
            </a:pathLst>
          </a:custGeom>
          <a:blipFill>
            <a:blip r:embed="rId2"/>
            <a:stretch>
              <a:fillRect/>
            </a:stretch>
          </a:blipFill>
        </p:spPr>
      </p:sp>
      <p:sp>
        <p:nvSpPr>
          <p:cNvPr id="4" name="TextBox 4"/>
          <p:cNvSpPr txBox="1"/>
          <p:nvPr/>
        </p:nvSpPr>
        <p:spPr>
          <a:xfrm>
            <a:off x="4102011" y="468313"/>
            <a:ext cx="10618296"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Architecture Diagram</a:t>
            </a:r>
          </a:p>
        </p:txBody>
      </p:sp>
      <p:sp>
        <p:nvSpPr>
          <p:cNvPr id="5" name="TextBox 5"/>
          <p:cNvSpPr txBox="1"/>
          <p:nvPr/>
        </p:nvSpPr>
        <p:spPr>
          <a:xfrm>
            <a:off x="4560269" y="1931987"/>
            <a:ext cx="12201547" cy="457200"/>
          </a:xfrm>
          <a:prstGeom prst="rect">
            <a:avLst/>
          </a:prstGeom>
        </p:spPr>
        <p:txBody>
          <a:bodyPr lIns="0" tIns="0" rIns="0" bIns="0" rtlCol="0" anchor="t">
            <a:spAutoFit/>
          </a:bodyPr>
          <a:lstStyle/>
          <a:p>
            <a:pPr algn="l">
              <a:lnSpc>
                <a:spcPts val="3419"/>
              </a:lnSpc>
            </a:pPr>
            <a:r>
              <a:rPr lang="en-US" sz="3600" b="1">
                <a:solidFill>
                  <a:srgbClr val="3D85D3"/>
                </a:solidFill>
                <a:latin typeface="Nunito Sans Bold"/>
                <a:ea typeface="Nunito Sans Bold"/>
                <a:cs typeface="Nunito Sans Bold"/>
                <a:sym typeface="Nunito Sans Bold"/>
              </a:rPr>
              <a:t>Parking Spot detection with parking alignment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24332" y="2939947"/>
            <a:ext cx="3647115" cy="2410666"/>
            <a:chOff x="0" y="0"/>
            <a:chExt cx="2611057" cy="1725854"/>
          </a:xfrm>
        </p:grpSpPr>
        <p:sp>
          <p:nvSpPr>
            <p:cNvPr id="3" name="Freeform 3"/>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4" name="Group 4"/>
          <p:cNvGrpSpPr>
            <a:grpSpLocks noChangeAspect="1"/>
          </p:cNvGrpSpPr>
          <p:nvPr/>
        </p:nvGrpSpPr>
        <p:grpSpPr>
          <a:xfrm>
            <a:off x="3814810" y="1760006"/>
            <a:ext cx="2359891" cy="2359882"/>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sp>
        <p:nvSpPr>
          <p:cNvPr id="6" name="TextBox 6"/>
          <p:cNvSpPr txBox="1"/>
          <p:nvPr/>
        </p:nvSpPr>
        <p:spPr>
          <a:xfrm>
            <a:off x="3814810" y="4394671"/>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Tenserflow</a:t>
            </a:r>
          </a:p>
        </p:txBody>
      </p:sp>
      <p:grpSp>
        <p:nvGrpSpPr>
          <p:cNvPr id="7" name="Group 7"/>
          <p:cNvGrpSpPr/>
          <p:nvPr/>
        </p:nvGrpSpPr>
        <p:grpSpPr>
          <a:xfrm>
            <a:off x="7379311" y="2958997"/>
            <a:ext cx="3647115" cy="2410666"/>
            <a:chOff x="0" y="0"/>
            <a:chExt cx="2611057" cy="1725854"/>
          </a:xfrm>
        </p:grpSpPr>
        <p:sp>
          <p:nvSpPr>
            <p:cNvPr id="8" name="Freeform 8"/>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9" name="Group 9"/>
          <p:cNvGrpSpPr>
            <a:grpSpLocks noChangeAspect="1"/>
          </p:cNvGrpSpPr>
          <p:nvPr/>
        </p:nvGrpSpPr>
        <p:grpSpPr>
          <a:xfrm>
            <a:off x="7969788" y="1779056"/>
            <a:ext cx="2359891" cy="2359882"/>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sp>
        <p:nvSpPr>
          <p:cNvPr id="11" name="TextBox 11"/>
          <p:cNvSpPr txBox="1"/>
          <p:nvPr/>
        </p:nvSpPr>
        <p:spPr>
          <a:xfrm>
            <a:off x="8379363" y="431397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Python</a:t>
            </a:r>
          </a:p>
        </p:txBody>
      </p:sp>
      <p:grpSp>
        <p:nvGrpSpPr>
          <p:cNvPr id="12" name="Group 12"/>
          <p:cNvGrpSpPr/>
          <p:nvPr/>
        </p:nvGrpSpPr>
        <p:grpSpPr>
          <a:xfrm>
            <a:off x="7407886" y="6674494"/>
            <a:ext cx="3647115" cy="2410666"/>
            <a:chOff x="0" y="0"/>
            <a:chExt cx="2611057" cy="1725854"/>
          </a:xfrm>
        </p:grpSpPr>
        <p:sp>
          <p:nvSpPr>
            <p:cNvPr id="13" name="Freeform 13"/>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14" name="Group 14"/>
          <p:cNvGrpSpPr>
            <a:grpSpLocks noChangeAspect="1"/>
          </p:cNvGrpSpPr>
          <p:nvPr/>
        </p:nvGrpSpPr>
        <p:grpSpPr>
          <a:xfrm>
            <a:off x="8080073" y="5441974"/>
            <a:ext cx="2359891" cy="2359882"/>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747" r="-16747"/>
              </a:stretch>
            </a:blipFill>
          </p:spPr>
        </p:sp>
      </p:grpSp>
      <p:grpSp>
        <p:nvGrpSpPr>
          <p:cNvPr id="16" name="Group 16"/>
          <p:cNvGrpSpPr/>
          <p:nvPr/>
        </p:nvGrpSpPr>
        <p:grpSpPr>
          <a:xfrm>
            <a:off x="3252907" y="6674494"/>
            <a:ext cx="3647115" cy="2410666"/>
            <a:chOff x="0" y="0"/>
            <a:chExt cx="2611057" cy="1725854"/>
          </a:xfrm>
        </p:grpSpPr>
        <p:sp>
          <p:nvSpPr>
            <p:cNvPr id="17" name="Freeform 17"/>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18" name="Group 18"/>
          <p:cNvGrpSpPr>
            <a:grpSpLocks noChangeAspect="1"/>
          </p:cNvGrpSpPr>
          <p:nvPr/>
        </p:nvGrpSpPr>
        <p:grpSpPr>
          <a:xfrm>
            <a:off x="3953669" y="5434394"/>
            <a:ext cx="2359891" cy="2359882"/>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0216" r="-66866" b="-46534"/>
              </a:stretch>
            </a:blipFill>
          </p:spPr>
        </p:sp>
      </p:grpSp>
      <p:sp>
        <p:nvSpPr>
          <p:cNvPr id="20" name="TextBox 20"/>
          <p:cNvSpPr txBox="1"/>
          <p:nvPr/>
        </p:nvSpPr>
        <p:spPr>
          <a:xfrm>
            <a:off x="1953410" y="439206"/>
            <a:ext cx="15518092"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Technologies and Algorithms</a:t>
            </a:r>
          </a:p>
        </p:txBody>
      </p:sp>
      <p:sp>
        <p:nvSpPr>
          <p:cNvPr id="21" name="TextBox 21"/>
          <p:cNvSpPr txBox="1"/>
          <p:nvPr/>
        </p:nvSpPr>
        <p:spPr>
          <a:xfrm>
            <a:off x="7872155" y="818285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Google Colab</a:t>
            </a:r>
          </a:p>
        </p:txBody>
      </p:sp>
      <p:sp>
        <p:nvSpPr>
          <p:cNvPr id="22" name="TextBox 22"/>
          <p:cNvSpPr txBox="1"/>
          <p:nvPr/>
        </p:nvSpPr>
        <p:spPr>
          <a:xfrm>
            <a:off x="3814810" y="8070500"/>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MobileNetV2</a:t>
            </a:r>
          </a:p>
        </p:txBody>
      </p:sp>
      <p:grpSp>
        <p:nvGrpSpPr>
          <p:cNvPr id="23" name="Group 23"/>
          <p:cNvGrpSpPr/>
          <p:nvPr/>
        </p:nvGrpSpPr>
        <p:grpSpPr>
          <a:xfrm>
            <a:off x="11531251" y="2958997"/>
            <a:ext cx="3647115" cy="2410666"/>
            <a:chOff x="0" y="0"/>
            <a:chExt cx="2611057" cy="1725854"/>
          </a:xfrm>
        </p:grpSpPr>
        <p:sp>
          <p:nvSpPr>
            <p:cNvPr id="24" name="Freeform 24"/>
            <p:cNvSpPr/>
            <p:nvPr/>
          </p:nvSpPr>
          <p:spPr>
            <a:xfrm>
              <a:off x="0" y="0"/>
              <a:ext cx="2611057" cy="1725854"/>
            </a:xfrm>
            <a:custGeom>
              <a:avLst/>
              <a:gdLst/>
              <a:ahLst/>
              <a:cxnLst/>
              <a:rect l="l" t="t" r="r" b="b"/>
              <a:pathLst>
                <a:path w="2611057" h="1725854">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id="25" name="Group 25"/>
          <p:cNvGrpSpPr>
            <a:grpSpLocks noChangeAspect="1"/>
          </p:cNvGrpSpPr>
          <p:nvPr/>
        </p:nvGrpSpPr>
        <p:grpSpPr>
          <a:xfrm>
            <a:off x="12419302" y="1779056"/>
            <a:ext cx="2174061" cy="2174052"/>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13872"/>
              </a:stretch>
            </a:blipFill>
          </p:spPr>
        </p:sp>
      </p:grpSp>
      <p:sp>
        <p:nvSpPr>
          <p:cNvPr id="27" name="TextBox 27"/>
          <p:cNvSpPr txBox="1"/>
          <p:nvPr/>
        </p:nvSpPr>
        <p:spPr>
          <a:xfrm>
            <a:off x="12688328" y="4313976"/>
            <a:ext cx="4039939" cy="507873"/>
          </a:xfrm>
          <a:prstGeom prst="rect">
            <a:avLst/>
          </a:prstGeom>
        </p:spPr>
        <p:txBody>
          <a:bodyPr lIns="0" tIns="0" rIns="0" bIns="0" rtlCol="0" anchor="t">
            <a:spAutoFit/>
          </a:bodyPr>
          <a:lstStyle/>
          <a:p>
            <a:pPr algn="l">
              <a:lnSpc>
                <a:spcPts val="3996"/>
              </a:lnSpc>
            </a:pPr>
            <a:r>
              <a:rPr lang="en-US" sz="3600" b="1">
                <a:solidFill>
                  <a:srgbClr val="FFFFFF"/>
                </a:solidFill>
                <a:latin typeface="Nunito Sans Heavy"/>
                <a:ea typeface="Nunito Sans Heavy"/>
                <a:cs typeface="Nunito Sans Heavy"/>
                <a:sym typeface="Nunito Sans Heavy"/>
              </a:rPr>
              <a:t>Flutter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5827455" y="5575231"/>
            <a:ext cx="755627" cy="2057400"/>
          </a:xfrm>
          <a:custGeom>
            <a:avLst/>
            <a:gdLst/>
            <a:ahLst/>
            <a:cxnLst/>
            <a:rect l="l" t="t" r="r" b="b"/>
            <a:pathLst>
              <a:path w="755627" h="2057400">
                <a:moveTo>
                  <a:pt x="0" y="0"/>
                </a:moveTo>
                <a:lnTo>
                  <a:pt x="755627" y="0"/>
                </a:lnTo>
                <a:lnTo>
                  <a:pt x="75562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H="1" flipV="1">
            <a:off x="8288092" y="1691968"/>
            <a:ext cx="9528" cy="8288219"/>
          </a:xfrm>
          <a:prstGeom prst="line">
            <a:avLst/>
          </a:prstGeom>
          <a:ln w="38100" cap="flat">
            <a:solidFill>
              <a:srgbClr val="000000"/>
            </a:solidFill>
            <a:prstDash val="sysDot"/>
            <a:headEnd type="none" w="sm" len="sm"/>
            <a:tailEnd type="none" w="sm" len="sm"/>
          </a:ln>
        </p:spPr>
      </p:sp>
      <p:sp>
        <p:nvSpPr>
          <p:cNvPr id="4" name="Freeform 4"/>
          <p:cNvSpPr/>
          <p:nvPr/>
        </p:nvSpPr>
        <p:spPr>
          <a:xfrm>
            <a:off x="281186" y="2811754"/>
            <a:ext cx="5434357" cy="3083997"/>
          </a:xfrm>
          <a:custGeom>
            <a:avLst/>
            <a:gdLst/>
            <a:ahLst/>
            <a:cxnLst/>
            <a:rect l="l" t="t" r="r" b="b"/>
            <a:pathLst>
              <a:path w="5434357" h="3083997">
                <a:moveTo>
                  <a:pt x="0" y="0"/>
                </a:moveTo>
                <a:lnTo>
                  <a:pt x="5434357" y="0"/>
                </a:lnTo>
                <a:lnTo>
                  <a:pt x="5434357" y="3083998"/>
                </a:lnTo>
                <a:lnTo>
                  <a:pt x="0" y="3083998"/>
                </a:lnTo>
                <a:lnTo>
                  <a:pt x="0" y="0"/>
                </a:lnTo>
                <a:close/>
              </a:path>
            </a:pathLst>
          </a:custGeom>
          <a:blipFill>
            <a:blip r:embed="rId4"/>
            <a:stretch>
              <a:fillRect/>
            </a:stretch>
          </a:blipFill>
        </p:spPr>
      </p:sp>
      <p:sp>
        <p:nvSpPr>
          <p:cNvPr id="5" name="Freeform 5"/>
          <p:cNvSpPr/>
          <p:nvPr/>
        </p:nvSpPr>
        <p:spPr>
          <a:xfrm>
            <a:off x="300236" y="6986636"/>
            <a:ext cx="5434357" cy="2704217"/>
          </a:xfrm>
          <a:custGeom>
            <a:avLst/>
            <a:gdLst/>
            <a:ahLst/>
            <a:cxnLst/>
            <a:rect l="l" t="t" r="r" b="b"/>
            <a:pathLst>
              <a:path w="5434357" h="2704217">
                <a:moveTo>
                  <a:pt x="0" y="0"/>
                </a:moveTo>
                <a:lnTo>
                  <a:pt x="5434357" y="0"/>
                </a:lnTo>
                <a:lnTo>
                  <a:pt x="5434357" y="2704217"/>
                </a:lnTo>
                <a:lnTo>
                  <a:pt x="0" y="2704217"/>
                </a:lnTo>
                <a:lnTo>
                  <a:pt x="0" y="0"/>
                </a:lnTo>
                <a:close/>
              </a:path>
            </a:pathLst>
          </a:custGeom>
          <a:blipFill>
            <a:blip r:embed="rId5"/>
            <a:stretch>
              <a:fillRect b="-981"/>
            </a:stretch>
          </a:blipFill>
        </p:spPr>
      </p:sp>
      <p:sp>
        <p:nvSpPr>
          <p:cNvPr id="6" name="Freeform 6"/>
          <p:cNvSpPr/>
          <p:nvPr/>
        </p:nvSpPr>
        <p:spPr>
          <a:xfrm>
            <a:off x="9785016" y="2684841"/>
            <a:ext cx="7139776" cy="3757307"/>
          </a:xfrm>
          <a:custGeom>
            <a:avLst/>
            <a:gdLst/>
            <a:ahLst/>
            <a:cxnLst/>
            <a:rect l="l" t="t" r="r" b="b"/>
            <a:pathLst>
              <a:path w="7139776" h="3757307">
                <a:moveTo>
                  <a:pt x="0" y="0"/>
                </a:moveTo>
                <a:lnTo>
                  <a:pt x="7139775" y="0"/>
                </a:lnTo>
                <a:lnTo>
                  <a:pt x="7139775" y="3757306"/>
                </a:lnTo>
                <a:lnTo>
                  <a:pt x="0" y="3757306"/>
                </a:lnTo>
                <a:lnTo>
                  <a:pt x="0" y="0"/>
                </a:lnTo>
                <a:close/>
              </a:path>
            </a:pathLst>
          </a:custGeom>
          <a:blipFill>
            <a:blip r:embed="rId6"/>
            <a:stretch>
              <a:fillRect/>
            </a:stretch>
          </a:blipFill>
        </p:spPr>
      </p:sp>
      <p:sp>
        <p:nvSpPr>
          <p:cNvPr id="7" name="Freeform 7"/>
          <p:cNvSpPr/>
          <p:nvPr/>
        </p:nvSpPr>
        <p:spPr>
          <a:xfrm>
            <a:off x="9785016" y="6879566"/>
            <a:ext cx="7139776" cy="2811287"/>
          </a:xfrm>
          <a:custGeom>
            <a:avLst/>
            <a:gdLst/>
            <a:ahLst/>
            <a:cxnLst/>
            <a:rect l="l" t="t" r="r" b="b"/>
            <a:pathLst>
              <a:path w="7139776" h="2811287">
                <a:moveTo>
                  <a:pt x="0" y="0"/>
                </a:moveTo>
                <a:lnTo>
                  <a:pt x="7139775" y="0"/>
                </a:lnTo>
                <a:lnTo>
                  <a:pt x="7139775" y="2811287"/>
                </a:lnTo>
                <a:lnTo>
                  <a:pt x="0" y="2811287"/>
                </a:lnTo>
                <a:lnTo>
                  <a:pt x="0" y="0"/>
                </a:lnTo>
                <a:close/>
              </a:path>
            </a:pathLst>
          </a:custGeom>
          <a:blipFill>
            <a:blip r:embed="rId7"/>
            <a:stretch>
              <a:fillRect/>
            </a:stretch>
          </a:blipFill>
        </p:spPr>
      </p:sp>
      <p:sp>
        <p:nvSpPr>
          <p:cNvPr id="8" name="TextBox 8"/>
          <p:cNvSpPr txBox="1"/>
          <p:nvPr/>
        </p:nvSpPr>
        <p:spPr>
          <a:xfrm>
            <a:off x="3611912" y="22541"/>
            <a:ext cx="14204899" cy="1269363"/>
          </a:xfrm>
          <a:prstGeom prst="rect">
            <a:avLst/>
          </a:prstGeom>
        </p:spPr>
        <p:txBody>
          <a:bodyPr lIns="0" tIns="0" rIns="0" bIns="0" rtlCol="0" anchor="t">
            <a:spAutoFit/>
          </a:bodyPr>
          <a:lstStyle/>
          <a:p>
            <a:pPr algn="l">
              <a:lnSpc>
                <a:spcPts val="10360"/>
              </a:lnSpc>
            </a:pPr>
            <a:r>
              <a:rPr lang="en-US" sz="7400" b="1">
                <a:solidFill>
                  <a:srgbClr val="141414"/>
                </a:solidFill>
                <a:latin typeface="Nunito Sans Heavy"/>
                <a:ea typeface="Nunito Sans Heavy"/>
                <a:cs typeface="Nunito Sans Heavy"/>
                <a:sym typeface="Nunito Sans Heavy"/>
              </a:rPr>
              <a:t>Evidences for Completion</a:t>
            </a:r>
          </a:p>
        </p:txBody>
      </p:sp>
      <p:sp>
        <p:nvSpPr>
          <p:cNvPr id="9" name="TextBox 9"/>
          <p:cNvSpPr txBox="1"/>
          <p:nvPr/>
        </p:nvSpPr>
        <p:spPr>
          <a:xfrm>
            <a:off x="702647" y="1879675"/>
            <a:ext cx="5124808" cy="932079"/>
          </a:xfrm>
          <a:prstGeom prst="rect">
            <a:avLst/>
          </a:prstGeom>
        </p:spPr>
        <p:txBody>
          <a:bodyPr lIns="0" tIns="0" rIns="0" bIns="0" rtlCol="0" anchor="t">
            <a:spAutoFit/>
          </a:bodyPr>
          <a:lstStyle/>
          <a:p>
            <a:pPr algn="ctr">
              <a:lnSpc>
                <a:spcPts val="3750"/>
              </a:lnSpc>
            </a:pPr>
            <a:r>
              <a:rPr lang="en-US" sz="2678" b="1">
                <a:solidFill>
                  <a:srgbClr val="3D85D3"/>
                </a:solidFill>
                <a:latin typeface="Nunito Sans Heavy"/>
                <a:ea typeface="Nunito Sans Heavy"/>
                <a:cs typeface="Nunito Sans Heavy"/>
                <a:sym typeface="Nunito Sans Heavy"/>
              </a:rPr>
              <a:t>Architecture of Implementation</a:t>
            </a:r>
          </a:p>
          <a:p>
            <a:pPr algn="ctr">
              <a:lnSpc>
                <a:spcPts val="3750"/>
              </a:lnSpc>
              <a:spcBef>
                <a:spcPct val="0"/>
              </a:spcBef>
            </a:pPr>
            <a:endParaRPr lang="en-US" sz="2678" b="1">
              <a:solidFill>
                <a:srgbClr val="3D85D3"/>
              </a:solidFill>
              <a:latin typeface="Nunito Sans Heavy"/>
              <a:ea typeface="Nunito Sans Heavy"/>
              <a:cs typeface="Nunito Sans Heavy"/>
              <a:sym typeface="Nunito Sans Heavy"/>
            </a:endParaRPr>
          </a:p>
        </p:txBody>
      </p:sp>
      <p:sp>
        <p:nvSpPr>
          <p:cNvPr id="10" name="TextBox 10"/>
          <p:cNvSpPr txBox="1"/>
          <p:nvPr/>
        </p:nvSpPr>
        <p:spPr>
          <a:xfrm>
            <a:off x="6205268" y="5875954"/>
            <a:ext cx="2092352" cy="1408329"/>
          </a:xfrm>
          <a:prstGeom prst="rect">
            <a:avLst/>
          </a:prstGeom>
        </p:spPr>
        <p:txBody>
          <a:bodyPr lIns="0" tIns="0" rIns="0" bIns="0" rtlCol="0" anchor="t">
            <a:spAutoFit/>
          </a:bodyPr>
          <a:lstStyle/>
          <a:p>
            <a:pPr algn="ctr">
              <a:lnSpc>
                <a:spcPts val="3750"/>
              </a:lnSpc>
              <a:spcBef>
                <a:spcPct val="0"/>
              </a:spcBef>
            </a:pPr>
            <a:r>
              <a:rPr lang="en-US" sz="2678" b="1">
                <a:solidFill>
                  <a:srgbClr val="3D85D3"/>
                </a:solidFill>
                <a:latin typeface="Nunito Sans Heavy"/>
                <a:ea typeface="Nunito Sans Heavy"/>
                <a:cs typeface="Nunito Sans Heavy"/>
                <a:sym typeface="Nunito Sans Heavy"/>
              </a:rPr>
              <a:t>Frontend and Backend</a:t>
            </a:r>
          </a:p>
        </p:txBody>
      </p:sp>
      <p:sp>
        <p:nvSpPr>
          <p:cNvPr id="11" name="TextBox 11"/>
          <p:cNvSpPr txBox="1"/>
          <p:nvPr/>
        </p:nvSpPr>
        <p:spPr>
          <a:xfrm>
            <a:off x="9158764" y="1913698"/>
            <a:ext cx="8100536" cy="455829"/>
          </a:xfrm>
          <a:prstGeom prst="rect">
            <a:avLst/>
          </a:prstGeom>
        </p:spPr>
        <p:txBody>
          <a:bodyPr lIns="0" tIns="0" rIns="0" bIns="0" rtlCol="0" anchor="t">
            <a:spAutoFit/>
          </a:bodyPr>
          <a:lstStyle/>
          <a:p>
            <a:pPr algn="ctr">
              <a:lnSpc>
                <a:spcPts val="3750"/>
              </a:lnSpc>
              <a:spcBef>
                <a:spcPct val="0"/>
              </a:spcBef>
            </a:pPr>
            <a:r>
              <a:rPr lang="en-US" sz="2678" b="1">
                <a:solidFill>
                  <a:srgbClr val="3D85D3"/>
                </a:solidFill>
                <a:latin typeface="Nunito Sans Heavy"/>
                <a:ea typeface="Nunito Sans Heavy"/>
                <a:cs typeface="Nunito Sans Heavy"/>
                <a:sym typeface="Nunito Sans Heavy"/>
              </a:rPr>
              <a:t>Model training using google colab ( MobileNetV2)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8205612"/>
            <a:ext cx="0" cy="571508"/>
          </a:xfrm>
          <a:prstGeom prst="line">
            <a:avLst/>
          </a:prstGeom>
          <a:ln w="76200" cap="rnd">
            <a:solidFill>
              <a:srgbClr val="FFFFFF"/>
            </a:solidFill>
            <a:prstDash val="solid"/>
            <a:headEnd type="none" w="sm" len="sm"/>
            <a:tailEnd type="arrow" w="med" len="sm"/>
          </a:ln>
        </p:spPr>
      </p:sp>
      <p:sp>
        <p:nvSpPr>
          <p:cNvPr id="3" name="AutoShape 3"/>
          <p:cNvSpPr/>
          <p:nvPr/>
        </p:nvSpPr>
        <p:spPr>
          <a:xfrm>
            <a:off x="14799477" y="8205612"/>
            <a:ext cx="0" cy="571508"/>
          </a:xfrm>
          <a:prstGeom prst="line">
            <a:avLst/>
          </a:prstGeom>
          <a:ln w="76200" cap="rnd">
            <a:solidFill>
              <a:srgbClr val="FFFFFF"/>
            </a:solidFill>
            <a:prstDash val="solid"/>
            <a:headEnd type="none" w="sm" len="sm"/>
            <a:tailEnd type="arrow" w="med" len="sm"/>
          </a:ln>
        </p:spPr>
      </p:sp>
      <p:sp>
        <p:nvSpPr>
          <p:cNvPr id="4" name="AutoShape 4"/>
          <p:cNvSpPr/>
          <p:nvPr/>
        </p:nvSpPr>
        <p:spPr>
          <a:xfrm flipH="1" flipV="1">
            <a:off x="11504438" y="1705257"/>
            <a:ext cx="9528" cy="8288219"/>
          </a:xfrm>
          <a:prstGeom prst="line">
            <a:avLst/>
          </a:prstGeom>
          <a:ln w="38100" cap="flat">
            <a:solidFill>
              <a:srgbClr val="000000"/>
            </a:solidFill>
            <a:prstDash val="sysDot"/>
            <a:headEnd type="none" w="sm" len="sm"/>
            <a:tailEnd type="none" w="sm" len="sm"/>
          </a:ln>
        </p:spPr>
      </p:sp>
      <p:sp>
        <p:nvSpPr>
          <p:cNvPr id="5" name="Freeform 5"/>
          <p:cNvSpPr/>
          <p:nvPr/>
        </p:nvSpPr>
        <p:spPr>
          <a:xfrm>
            <a:off x="-274379" y="168050"/>
            <a:ext cx="3194371" cy="6356958"/>
          </a:xfrm>
          <a:custGeom>
            <a:avLst/>
            <a:gdLst/>
            <a:ahLst/>
            <a:cxnLst/>
            <a:rect l="l" t="t" r="r" b="b"/>
            <a:pathLst>
              <a:path w="3194371" h="6356958">
                <a:moveTo>
                  <a:pt x="0" y="0"/>
                </a:moveTo>
                <a:lnTo>
                  <a:pt x="3194372" y="0"/>
                </a:lnTo>
                <a:lnTo>
                  <a:pt x="3194372" y="6356958"/>
                </a:lnTo>
                <a:lnTo>
                  <a:pt x="0" y="6356958"/>
                </a:lnTo>
                <a:lnTo>
                  <a:pt x="0" y="0"/>
                </a:lnTo>
                <a:close/>
              </a:path>
            </a:pathLst>
          </a:custGeom>
          <a:blipFill>
            <a:blip r:embed="rId2"/>
            <a:stretch>
              <a:fillRect/>
            </a:stretch>
          </a:blipFill>
        </p:spPr>
      </p:sp>
      <p:sp>
        <p:nvSpPr>
          <p:cNvPr id="6" name="Freeform 6"/>
          <p:cNvSpPr/>
          <p:nvPr/>
        </p:nvSpPr>
        <p:spPr>
          <a:xfrm>
            <a:off x="2533577" y="1384075"/>
            <a:ext cx="3178479" cy="6356958"/>
          </a:xfrm>
          <a:custGeom>
            <a:avLst/>
            <a:gdLst/>
            <a:ahLst/>
            <a:cxnLst/>
            <a:rect l="l" t="t" r="r" b="b"/>
            <a:pathLst>
              <a:path w="3178479" h="6356958">
                <a:moveTo>
                  <a:pt x="0" y="0"/>
                </a:moveTo>
                <a:lnTo>
                  <a:pt x="3178479" y="0"/>
                </a:lnTo>
                <a:lnTo>
                  <a:pt x="3178479" y="6356958"/>
                </a:lnTo>
                <a:lnTo>
                  <a:pt x="0" y="6356958"/>
                </a:lnTo>
                <a:lnTo>
                  <a:pt x="0" y="0"/>
                </a:lnTo>
                <a:close/>
              </a:path>
            </a:pathLst>
          </a:custGeom>
          <a:blipFill>
            <a:blip r:embed="rId3"/>
            <a:stretch>
              <a:fillRect/>
            </a:stretch>
          </a:blipFill>
        </p:spPr>
      </p:sp>
      <p:sp>
        <p:nvSpPr>
          <p:cNvPr id="7" name="Freeform 7"/>
          <p:cNvSpPr/>
          <p:nvPr/>
        </p:nvSpPr>
        <p:spPr>
          <a:xfrm>
            <a:off x="5206850" y="3346529"/>
            <a:ext cx="3229069" cy="6646969"/>
          </a:xfrm>
          <a:custGeom>
            <a:avLst/>
            <a:gdLst/>
            <a:ahLst/>
            <a:cxnLst/>
            <a:rect l="l" t="t" r="r" b="b"/>
            <a:pathLst>
              <a:path w="3229069" h="6646969">
                <a:moveTo>
                  <a:pt x="0" y="0"/>
                </a:moveTo>
                <a:lnTo>
                  <a:pt x="3229069" y="0"/>
                </a:lnTo>
                <a:lnTo>
                  <a:pt x="3229069" y="6646969"/>
                </a:lnTo>
                <a:lnTo>
                  <a:pt x="0" y="6646969"/>
                </a:lnTo>
                <a:lnTo>
                  <a:pt x="0" y="0"/>
                </a:lnTo>
                <a:close/>
              </a:path>
            </a:pathLst>
          </a:custGeom>
          <a:blipFill>
            <a:blip r:embed="rId4"/>
            <a:stretch>
              <a:fillRect r="-3438"/>
            </a:stretch>
          </a:blipFill>
        </p:spPr>
      </p:sp>
      <p:sp>
        <p:nvSpPr>
          <p:cNvPr id="8" name="Freeform 8"/>
          <p:cNvSpPr/>
          <p:nvPr/>
        </p:nvSpPr>
        <p:spPr>
          <a:xfrm>
            <a:off x="7654754" y="5143500"/>
            <a:ext cx="3210264" cy="6356958"/>
          </a:xfrm>
          <a:custGeom>
            <a:avLst/>
            <a:gdLst/>
            <a:ahLst/>
            <a:cxnLst/>
            <a:rect l="l" t="t" r="r" b="b"/>
            <a:pathLst>
              <a:path w="3210264" h="6356958">
                <a:moveTo>
                  <a:pt x="0" y="0"/>
                </a:moveTo>
                <a:lnTo>
                  <a:pt x="3210264" y="0"/>
                </a:lnTo>
                <a:lnTo>
                  <a:pt x="3210264" y="6356958"/>
                </a:lnTo>
                <a:lnTo>
                  <a:pt x="0" y="6356958"/>
                </a:lnTo>
                <a:lnTo>
                  <a:pt x="0" y="0"/>
                </a:lnTo>
                <a:close/>
              </a:path>
            </a:pathLst>
          </a:custGeom>
          <a:blipFill>
            <a:blip r:embed="rId5"/>
            <a:stretch>
              <a:fillRect/>
            </a:stretch>
          </a:blipFill>
        </p:spPr>
      </p:sp>
      <p:sp>
        <p:nvSpPr>
          <p:cNvPr id="9" name="Freeform 9"/>
          <p:cNvSpPr/>
          <p:nvPr/>
        </p:nvSpPr>
        <p:spPr>
          <a:xfrm>
            <a:off x="12405305" y="4787173"/>
            <a:ext cx="4788344" cy="1977794"/>
          </a:xfrm>
          <a:custGeom>
            <a:avLst/>
            <a:gdLst/>
            <a:ahLst/>
            <a:cxnLst/>
            <a:rect l="l" t="t" r="r" b="b"/>
            <a:pathLst>
              <a:path w="4788344" h="1977794">
                <a:moveTo>
                  <a:pt x="0" y="0"/>
                </a:moveTo>
                <a:lnTo>
                  <a:pt x="4788344" y="0"/>
                </a:lnTo>
                <a:lnTo>
                  <a:pt x="4788344" y="1977795"/>
                </a:lnTo>
                <a:lnTo>
                  <a:pt x="0" y="1977795"/>
                </a:lnTo>
                <a:lnTo>
                  <a:pt x="0" y="0"/>
                </a:lnTo>
                <a:close/>
              </a:path>
            </a:pathLst>
          </a:custGeom>
          <a:blipFill>
            <a:blip r:embed="rId6"/>
            <a:stretch>
              <a:fillRect/>
            </a:stretch>
          </a:blipFill>
          <a:ln w="38100" cap="sq">
            <a:solidFill>
              <a:srgbClr val="000000"/>
            </a:solidFill>
            <a:prstDash val="solid"/>
            <a:miter/>
          </a:ln>
        </p:spPr>
      </p:sp>
      <p:sp>
        <p:nvSpPr>
          <p:cNvPr id="10" name="TextBox 10"/>
          <p:cNvSpPr txBox="1"/>
          <p:nvPr/>
        </p:nvSpPr>
        <p:spPr>
          <a:xfrm>
            <a:off x="5712056" y="-161925"/>
            <a:ext cx="15239090"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Evidences for Completion</a:t>
            </a:r>
          </a:p>
        </p:txBody>
      </p:sp>
      <p:sp>
        <p:nvSpPr>
          <p:cNvPr id="11" name="TextBox 11"/>
          <p:cNvSpPr txBox="1"/>
          <p:nvPr/>
        </p:nvSpPr>
        <p:spPr>
          <a:xfrm>
            <a:off x="356458" y="8008821"/>
            <a:ext cx="4593217" cy="1993799"/>
          </a:xfrm>
          <a:prstGeom prst="rect">
            <a:avLst/>
          </a:prstGeom>
        </p:spPr>
        <p:txBody>
          <a:bodyPr lIns="0" tIns="0" rIns="0" bIns="0" rtlCol="0" anchor="t">
            <a:spAutoFit/>
          </a:bodyPr>
          <a:lstStyle/>
          <a:p>
            <a:pPr algn="l">
              <a:lnSpc>
                <a:spcPts val="4030"/>
              </a:lnSpc>
              <a:spcBef>
                <a:spcPct val="0"/>
              </a:spcBef>
            </a:pPr>
            <a:r>
              <a:rPr lang="en-US" sz="2878" b="1">
                <a:solidFill>
                  <a:srgbClr val="3D85D3"/>
                </a:solidFill>
                <a:latin typeface="Nunito Sans Heavy"/>
                <a:ea typeface="Nunito Sans Heavy"/>
                <a:cs typeface="Nunito Sans Heavy"/>
                <a:sym typeface="Nunito Sans Heavy"/>
              </a:rPr>
              <a:t>Final outputs that show a mobile interface detecting parking spot and parking alignement</a:t>
            </a:r>
          </a:p>
        </p:txBody>
      </p:sp>
      <p:sp>
        <p:nvSpPr>
          <p:cNvPr id="12" name="TextBox 12"/>
          <p:cNvSpPr txBox="1"/>
          <p:nvPr/>
        </p:nvSpPr>
        <p:spPr>
          <a:xfrm>
            <a:off x="11867637" y="2414450"/>
            <a:ext cx="5863680" cy="932079"/>
          </a:xfrm>
          <a:prstGeom prst="rect">
            <a:avLst/>
          </a:prstGeom>
        </p:spPr>
        <p:txBody>
          <a:bodyPr lIns="0" tIns="0" rIns="0" bIns="0" rtlCol="0" anchor="t">
            <a:spAutoFit/>
          </a:bodyPr>
          <a:lstStyle/>
          <a:p>
            <a:pPr algn="l">
              <a:lnSpc>
                <a:spcPts val="3750"/>
              </a:lnSpc>
              <a:spcBef>
                <a:spcPct val="0"/>
              </a:spcBef>
            </a:pPr>
            <a:r>
              <a:rPr lang="en-US" sz="2678" b="1">
                <a:solidFill>
                  <a:srgbClr val="3D85D3"/>
                </a:solidFill>
                <a:latin typeface="Nunito Sans Heavy"/>
                <a:ea typeface="Nunito Sans Heavy"/>
                <a:cs typeface="Nunito Sans Heavy"/>
                <a:sym typeface="Nunito Sans Heavy"/>
              </a:rPr>
              <a:t>Display voice based alerts to warn the driver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858246" y="8167516"/>
            <a:ext cx="571508" cy="0"/>
          </a:xfrm>
          <a:prstGeom prst="line">
            <a:avLst/>
          </a:prstGeom>
          <a:ln w="76200" cap="rnd">
            <a:solidFill>
              <a:srgbClr val="FFFFFF"/>
            </a:solidFill>
            <a:prstDash val="solid"/>
            <a:headEnd type="none" w="sm" len="sm"/>
            <a:tailEnd type="arrow" w="med" len="sm"/>
          </a:ln>
        </p:spPr>
      </p:sp>
      <p:grpSp>
        <p:nvGrpSpPr>
          <p:cNvPr id="3" name="Group 3"/>
          <p:cNvGrpSpPr/>
          <p:nvPr/>
        </p:nvGrpSpPr>
        <p:grpSpPr>
          <a:xfrm>
            <a:off x="15431707" y="652440"/>
            <a:ext cx="4530667" cy="1335110"/>
            <a:chOff x="0" y="0"/>
            <a:chExt cx="1193262" cy="351634"/>
          </a:xfrm>
        </p:grpSpPr>
        <p:sp>
          <p:nvSpPr>
            <p:cNvPr id="4" name="Freeform 4"/>
            <p:cNvSpPr/>
            <p:nvPr/>
          </p:nvSpPr>
          <p:spPr>
            <a:xfrm>
              <a:off x="0" y="0"/>
              <a:ext cx="1193262" cy="351634"/>
            </a:xfrm>
            <a:custGeom>
              <a:avLst/>
              <a:gdLst/>
              <a:ahLst/>
              <a:cxnLst/>
              <a:rect l="l" t="t" r="r" b="b"/>
              <a:pathLst>
                <a:path w="1193262" h="351634">
                  <a:moveTo>
                    <a:pt x="87148" y="0"/>
                  </a:moveTo>
                  <a:lnTo>
                    <a:pt x="1106114" y="0"/>
                  </a:lnTo>
                  <a:cubicBezTo>
                    <a:pt x="1154245" y="0"/>
                    <a:pt x="1193262" y="39017"/>
                    <a:pt x="1193262" y="87148"/>
                  </a:cubicBezTo>
                  <a:lnTo>
                    <a:pt x="1193262" y="264486"/>
                  </a:lnTo>
                  <a:cubicBezTo>
                    <a:pt x="1193262" y="312616"/>
                    <a:pt x="1154245" y="351634"/>
                    <a:pt x="1106114" y="351634"/>
                  </a:cubicBezTo>
                  <a:lnTo>
                    <a:pt x="87148" y="351634"/>
                  </a:lnTo>
                  <a:cubicBezTo>
                    <a:pt x="39017" y="351634"/>
                    <a:pt x="0" y="312616"/>
                    <a:pt x="0" y="264486"/>
                  </a:cubicBezTo>
                  <a:lnTo>
                    <a:pt x="0" y="87148"/>
                  </a:lnTo>
                  <a:cubicBezTo>
                    <a:pt x="0" y="39017"/>
                    <a:pt x="39017" y="0"/>
                    <a:pt x="87148" y="0"/>
                  </a:cubicBezTo>
                  <a:close/>
                </a:path>
              </a:pathLst>
            </a:custGeom>
            <a:solidFill>
              <a:srgbClr val="3D85D3"/>
            </a:solidFill>
          </p:spPr>
        </p:sp>
        <p:sp>
          <p:nvSpPr>
            <p:cNvPr id="5" name="TextBox 5"/>
            <p:cNvSpPr txBox="1"/>
            <p:nvPr/>
          </p:nvSpPr>
          <p:spPr>
            <a:xfrm>
              <a:off x="0" y="28575"/>
              <a:ext cx="1193262" cy="323059"/>
            </a:xfrm>
            <a:prstGeom prst="rect">
              <a:avLst/>
            </a:prstGeom>
          </p:spPr>
          <p:txBody>
            <a:bodyPr lIns="50800" tIns="50800" rIns="50800" bIns="50800" rtlCol="0" anchor="ctr"/>
            <a:lstStyle/>
            <a:p>
              <a:pPr algn="ctr">
                <a:lnSpc>
                  <a:spcPts val="2691"/>
                </a:lnSpc>
              </a:pPr>
              <a:endParaRPr/>
            </a:p>
          </p:txBody>
        </p:sp>
      </p:grpSp>
      <p:sp>
        <p:nvSpPr>
          <p:cNvPr id="6" name="TextBox 6"/>
          <p:cNvSpPr txBox="1"/>
          <p:nvPr/>
        </p:nvSpPr>
        <p:spPr>
          <a:xfrm>
            <a:off x="5785360" y="892958"/>
            <a:ext cx="12730514" cy="1035050"/>
          </a:xfrm>
          <a:prstGeom prst="rect">
            <a:avLst/>
          </a:prstGeom>
        </p:spPr>
        <p:txBody>
          <a:bodyPr lIns="0" tIns="0" rIns="0" bIns="0" rtlCol="0" anchor="t">
            <a:spAutoFit/>
          </a:bodyPr>
          <a:lstStyle/>
          <a:p>
            <a:pPr algn="ctr">
              <a:lnSpc>
                <a:spcPts val="7600"/>
              </a:lnSpc>
            </a:pPr>
            <a:r>
              <a:rPr lang="en-US" sz="8000" b="1">
                <a:solidFill>
                  <a:srgbClr val="141414"/>
                </a:solidFill>
                <a:latin typeface="Nunito Sans Heavy"/>
                <a:ea typeface="Nunito Sans Heavy"/>
                <a:cs typeface="Nunito Sans Heavy"/>
                <a:sym typeface="Nunito Sans Heavy"/>
              </a:rPr>
              <a:t>References</a:t>
            </a:r>
          </a:p>
        </p:txBody>
      </p:sp>
      <p:sp>
        <p:nvSpPr>
          <p:cNvPr id="7" name="TextBox 7"/>
          <p:cNvSpPr txBox="1"/>
          <p:nvPr/>
        </p:nvSpPr>
        <p:spPr>
          <a:xfrm>
            <a:off x="1198124" y="2141775"/>
            <a:ext cx="16799665" cy="7929753"/>
          </a:xfrm>
          <a:prstGeom prst="rect">
            <a:avLst/>
          </a:prstGeom>
        </p:spPr>
        <p:txBody>
          <a:bodyPr lIns="0" tIns="0" rIns="0" bIns="0" rtlCol="0" anchor="t">
            <a:spAutoFit/>
          </a:bodyPr>
          <a:lstStyle/>
          <a:p>
            <a:pPr algn="l">
              <a:lnSpc>
                <a:spcPts val="3906"/>
              </a:lnSpc>
            </a:pPr>
            <a:endParaRPr/>
          </a:p>
          <a:p>
            <a:pPr algn="l">
              <a:lnSpc>
                <a:spcPts val="3906"/>
              </a:lnSpc>
            </a:pPr>
            <a:r>
              <a:rPr lang="en-US" sz="3100" b="1" spc="80">
                <a:solidFill>
                  <a:srgbClr val="3D85D3"/>
                </a:solidFill>
                <a:latin typeface="Nunito Sans Bold"/>
                <a:ea typeface="Nunito Sans Bold"/>
                <a:cs typeface="Nunito Sans Bold"/>
                <a:sym typeface="Nunito Sans Bold"/>
              </a:rPr>
              <a:t>[1]  World Bank, "Delivering Road Safety in Sri Lanka: Leadership Priorities and Initiatives to 2030," [Online]. Available: https://documents.worldbank.org/curated/en/976361582088610795/pdf/Delivering-Road-Safety-in-Sri-Lanka-Leadership-Priorities-and-Initiatives-to-2030.pdf.</a:t>
            </a: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r>
              <a:rPr lang="en-US" sz="3100" b="1" spc="80">
                <a:solidFill>
                  <a:srgbClr val="3D85D3"/>
                </a:solidFill>
                <a:latin typeface="Nunito Sans Bold"/>
                <a:ea typeface="Nunito Sans Bold"/>
                <a:cs typeface="Nunito Sans Bold"/>
                <a:sym typeface="Nunito Sans Bold"/>
              </a:rPr>
              <a:t>[2]  "Prioritizing Road Safety: A Global Challenge and Sri Lanka's Perspective," Numbers.lk, [Online]. Available: https://numbers.lk/news/prioritizing-road-safety-a-global-challenge-and-sri-lanka-s-perspective.</a:t>
            </a: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endParaRPr lang="en-US" sz="3100" b="1" spc="80">
              <a:solidFill>
                <a:srgbClr val="3D85D3"/>
              </a:solidFill>
              <a:latin typeface="Nunito Sans Bold"/>
              <a:ea typeface="Nunito Sans Bold"/>
              <a:cs typeface="Nunito Sans Bold"/>
              <a:sym typeface="Nunito Sans Bold"/>
            </a:endParaRPr>
          </a:p>
          <a:p>
            <a:pPr algn="l">
              <a:lnSpc>
                <a:spcPts val="3906"/>
              </a:lnSpc>
            </a:pPr>
            <a:r>
              <a:rPr lang="en-US" sz="3100" b="1" spc="80">
                <a:solidFill>
                  <a:srgbClr val="3D85D3"/>
                </a:solidFill>
                <a:latin typeface="Nunito Sans Bold"/>
                <a:ea typeface="Nunito Sans Bold"/>
                <a:cs typeface="Nunito Sans Bold"/>
                <a:sym typeface="Nunito Sans Bold"/>
              </a:rPr>
              <a:t>[3]  N. D. Sinclair, "Three Ways to Improve Road Safety in Sri Lanka," Asian Development Blog, 15-Jan-2024, [Online]. Available: https://blogs.adb.org/blog/three-ways-improve-road-safety-sri-lanka.</a:t>
            </a:r>
          </a:p>
          <a:p>
            <a:pPr algn="l">
              <a:lnSpc>
                <a:spcPts val="3906"/>
              </a:lnSpc>
            </a:pPr>
            <a:endParaRPr lang="en-US" sz="3100" b="1" spc="80">
              <a:solidFill>
                <a:srgbClr val="3D85D3"/>
              </a:solidFill>
              <a:latin typeface="Nunito Sans Bold"/>
              <a:ea typeface="Nunito Sans Bold"/>
              <a:cs typeface="Nunito Sans Bold"/>
              <a:sym typeface="Nunito Sans 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34289" y="230188"/>
            <a:ext cx="10618296"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Commercialization</a:t>
            </a:r>
          </a:p>
        </p:txBody>
      </p:sp>
      <p:sp>
        <p:nvSpPr>
          <p:cNvPr id="3" name="AutoShape 3"/>
          <p:cNvSpPr/>
          <p:nvPr/>
        </p:nvSpPr>
        <p:spPr>
          <a:xfrm>
            <a:off x="14799477" y="8205612"/>
            <a:ext cx="0" cy="571508"/>
          </a:xfrm>
          <a:prstGeom prst="line">
            <a:avLst/>
          </a:prstGeom>
          <a:ln w="76200" cap="rnd">
            <a:solidFill>
              <a:srgbClr val="FFFFFF"/>
            </a:solidFill>
            <a:prstDash val="solid"/>
            <a:headEnd type="none" w="sm" len="sm"/>
            <a:tailEnd type="arrow" w="med" len="sm"/>
          </a:ln>
        </p:spPr>
      </p:sp>
      <p:sp>
        <p:nvSpPr>
          <p:cNvPr id="4" name="TextBox 4"/>
          <p:cNvSpPr txBox="1"/>
          <p:nvPr/>
        </p:nvSpPr>
        <p:spPr>
          <a:xfrm>
            <a:off x="3046431" y="1975516"/>
            <a:ext cx="16799665" cy="7929753"/>
          </a:xfrm>
          <a:prstGeom prst="rect">
            <a:avLst/>
          </a:prstGeom>
        </p:spPr>
        <p:txBody>
          <a:bodyPr lIns="0" tIns="0" rIns="0" bIns="0" rtlCol="0" anchor="t">
            <a:spAutoFit/>
          </a:bodyPr>
          <a:lstStyle/>
          <a:p>
            <a:pPr algn="l">
              <a:lnSpc>
                <a:spcPts val="3906"/>
              </a:lnSpc>
            </a:pPr>
            <a:r>
              <a:rPr lang="en-US" sz="3100" spc="80">
                <a:solidFill>
                  <a:srgbClr val="141414"/>
                </a:solidFill>
                <a:latin typeface="Nunito Sans"/>
                <a:ea typeface="Nunito Sans"/>
                <a:cs typeface="Nunito Sans"/>
                <a:sym typeface="Nunito Sans"/>
              </a:rPr>
              <a:t>Target Market</a:t>
            </a:r>
          </a:p>
          <a:p>
            <a:pPr marL="669293" lvl="1" indent="-334646" algn="l">
              <a:lnSpc>
                <a:spcPts val="3906"/>
              </a:lnSpc>
              <a:buFont typeface="Arial"/>
              <a:buChar char="•"/>
            </a:pPr>
            <a:r>
              <a:rPr lang="en-US" sz="3100" spc="80">
                <a:solidFill>
                  <a:srgbClr val="3D85D3"/>
                </a:solidFill>
                <a:latin typeface="Nunito Sans"/>
                <a:ea typeface="Nunito Sans"/>
                <a:cs typeface="Nunito Sans"/>
                <a:sym typeface="Nunito Sans"/>
              </a:rPr>
              <a:t>Private vehicle owners, fleet managers, logistics companies.</a:t>
            </a:r>
          </a:p>
          <a:p>
            <a:pPr marL="669293" lvl="1" indent="-334646" algn="l">
              <a:lnSpc>
                <a:spcPts val="3906"/>
              </a:lnSpc>
              <a:buFont typeface="Arial"/>
              <a:buChar char="•"/>
            </a:pPr>
            <a:r>
              <a:rPr lang="en-US" sz="3100" spc="80">
                <a:solidFill>
                  <a:srgbClr val="3D85D3"/>
                </a:solidFill>
                <a:latin typeface="Nunito Sans"/>
                <a:ea typeface="Nunito Sans"/>
                <a:cs typeface="Nunito Sans"/>
                <a:sym typeface="Nunito Sans"/>
              </a:rPr>
              <a:t>Start with Sri Lanka, expand to other developing nations.</a:t>
            </a:r>
          </a:p>
          <a:p>
            <a:pPr algn="l">
              <a:lnSpc>
                <a:spcPts val="3906"/>
              </a:lnSpc>
            </a:pPr>
            <a:endParaRPr lang="en-US" sz="3100" spc="80">
              <a:solidFill>
                <a:srgbClr val="3D85D3"/>
              </a:solidFill>
              <a:latin typeface="Nunito Sans"/>
              <a:ea typeface="Nunito Sans"/>
              <a:cs typeface="Nunito Sans"/>
              <a:sym typeface="Nunito Sans"/>
            </a:endParaRPr>
          </a:p>
          <a:p>
            <a:pPr algn="l">
              <a:lnSpc>
                <a:spcPts val="3906"/>
              </a:lnSpc>
            </a:pPr>
            <a:r>
              <a:rPr lang="en-US" sz="3100" spc="80">
                <a:solidFill>
                  <a:srgbClr val="141414"/>
                </a:solidFill>
                <a:latin typeface="Nunito Sans"/>
                <a:ea typeface="Nunito Sans"/>
                <a:cs typeface="Nunito Sans"/>
                <a:sym typeface="Nunito Sans"/>
              </a:rPr>
              <a:t>Revenue Streams</a:t>
            </a:r>
          </a:p>
          <a:p>
            <a:pPr marL="669293" lvl="1" indent="-334646" algn="l">
              <a:lnSpc>
                <a:spcPts val="3906"/>
              </a:lnSpc>
              <a:buFont typeface="Arial"/>
              <a:buChar char="•"/>
            </a:pPr>
            <a:r>
              <a:rPr lang="en-US" sz="3100" spc="80">
                <a:solidFill>
                  <a:srgbClr val="3D85D3"/>
                </a:solidFill>
                <a:latin typeface="Nunito Sans"/>
                <a:ea typeface="Nunito Sans"/>
                <a:cs typeface="Nunito Sans"/>
                <a:sym typeface="Nunito Sans"/>
              </a:rPr>
              <a:t>Monthly/yearly subscription for premium users.</a:t>
            </a:r>
          </a:p>
          <a:p>
            <a:pPr marL="669293" lvl="1" indent="-334646" algn="l">
              <a:lnSpc>
                <a:spcPts val="3906"/>
              </a:lnSpc>
              <a:buFont typeface="Arial"/>
              <a:buChar char="•"/>
            </a:pPr>
            <a:r>
              <a:rPr lang="en-US" sz="3100" spc="80">
                <a:solidFill>
                  <a:srgbClr val="3D85D3"/>
                </a:solidFill>
                <a:latin typeface="Nunito Sans"/>
                <a:ea typeface="Nunito Sans"/>
                <a:cs typeface="Nunito Sans"/>
                <a:sym typeface="Nunito Sans"/>
              </a:rPr>
              <a:t>Collaborate with car manufacturers and insurance companies.</a:t>
            </a:r>
          </a:p>
          <a:p>
            <a:pPr algn="l">
              <a:lnSpc>
                <a:spcPts val="3906"/>
              </a:lnSpc>
            </a:pPr>
            <a:endParaRPr lang="en-US" sz="3100" spc="80">
              <a:solidFill>
                <a:srgbClr val="3D85D3"/>
              </a:solidFill>
              <a:latin typeface="Nunito Sans"/>
              <a:ea typeface="Nunito Sans"/>
              <a:cs typeface="Nunito Sans"/>
              <a:sym typeface="Nunito Sans"/>
            </a:endParaRPr>
          </a:p>
          <a:p>
            <a:pPr algn="l">
              <a:lnSpc>
                <a:spcPts val="3906"/>
              </a:lnSpc>
            </a:pPr>
            <a:r>
              <a:rPr lang="en-US" sz="3100" spc="80">
                <a:solidFill>
                  <a:srgbClr val="141414"/>
                </a:solidFill>
                <a:latin typeface="Nunito Sans"/>
                <a:ea typeface="Nunito Sans"/>
                <a:cs typeface="Nunito Sans"/>
                <a:sym typeface="Nunito Sans"/>
              </a:rPr>
              <a:t>Distribution Channels</a:t>
            </a:r>
          </a:p>
          <a:p>
            <a:pPr marL="669293" lvl="1" indent="-334646" algn="l">
              <a:lnSpc>
                <a:spcPts val="3906"/>
              </a:lnSpc>
              <a:buFont typeface="Arial"/>
              <a:buChar char="•"/>
            </a:pPr>
            <a:r>
              <a:rPr lang="en-US" sz="3100" spc="80">
                <a:solidFill>
                  <a:srgbClr val="3D85D3"/>
                </a:solidFill>
                <a:latin typeface="Nunito Sans"/>
                <a:ea typeface="Nunito Sans"/>
                <a:cs typeface="Nunito Sans"/>
                <a:sym typeface="Nunito Sans"/>
              </a:rPr>
              <a:t>Google Play and Apple App Store.</a:t>
            </a:r>
          </a:p>
          <a:p>
            <a:pPr marL="669293" lvl="1" indent="-334646" algn="l">
              <a:lnSpc>
                <a:spcPts val="3906"/>
              </a:lnSpc>
              <a:buFont typeface="Arial"/>
              <a:buChar char="•"/>
            </a:pPr>
            <a:r>
              <a:rPr lang="en-US" sz="3100" spc="80">
                <a:solidFill>
                  <a:srgbClr val="3D85D3"/>
                </a:solidFill>
                <a:latin typeface="Nunito Sans"/>
                <a:ea typeface="Nunito Sans"/>
                <a:cs typeface="Nunito Sans"/>
                <a:sym typeface="Nunito Sans"/>
              </a:rPr>
              <a:t>Distribute via car rental services and driving schools.</a:t>
            </a:r>
          </a:p>
          <a:p>
            <a:pPr algn="l">
              <a:lnSpc>
                <a:spcPts val="3906"/>
              </a:lnSpc>
            </a:pPr>
            <a:endParaRPr lang="en-US" sz="3100" spc="80">
              <a:solidFill>
                <a:srgbClr val="3D85D3"/>
              </a:solidFill>
              <a:latin typeface="Nunito Sans"/>
              <a:ea typeface="Nunito Sans"/>
              <a:cs typeface="Nunito Sans"/>
              <a:sym typeface="Nunito Sans"/>
            </a:endParaRPr>
          </a:p>
          <a:p>
            <a:pPr algn="l">
              <a:lnSpc>
                <a:spcPts val="3906"/>
              </a:lnSpc>
            </a:pPr>
            <a:r>
              <a:rPr lang="en-US" sz="3100" spc="80">
                <a:solidFill>
                  <a:srgbClr val="141414"/>
                </a:solidFill>
                <a:latin typeface="Nunito Sans"/>
                <a:ea typeface="Nunito Sans"/>
                <a:cs typeface="Nunito Sans"/>
                <a:sym typeface="Nunito Sans"/>
              </a:rPr>
              <a:t>Marketing Strategy</a:t>
            </a:r>
          </a:p>
          <a:p>
            <a:pPr marL="669293" lvl="1" indent="-334646" algn="l">
              <a:lnSpc>
                <a:spcPts val="3906"/>
              </a:lnSpc>
              <a:buFont typeface="Arial"/>
              <a:buChar char="•"/>
            </a:pPr>
            <a:r>
              <a:rPr lang="en-US" sz="3100" spc="80">
                <a:solidFill>
                  <a:srgbClr val="3D85D3"/>
                </a:solidFill>
                <a:latin typeface="Nunito Sans"/>
                <a:ea typeface="Nunito Sans"/>
                <a:cs typeface="Nunito Sans"/>
                <a:sym typeface="Nunito Sans"/>
              </a:rPr>
              <a:t> Promote through social media and search engines.</a:t>
            </a:r>
          </a:p>
          <a:p>
            <a:pPr marL="669293" lvl="1" indent="-334646" algn="l">
              <a:lnSpc>
                <a:spcPts val="3906"/>
              </a:lnSpc>
              <a:buFont typeface="Arial"/>
              <a:buChar char="•"/>
            </a:pPr>
            <a:r>
              <a:rPr lang="en-US" sz="3100" spc="80">
                <a:solidFill>
                  <a:srgbClr val="3D85D3"/>
                </a:solidFill>
                <a:latin typeface="Nunito Sans"/>
                <a:ea typeface="Nunito Sans"/>
                <a:cs typeface="Nunito Sans"/>
                <a:sym typeface="Nunito Sans"/>
              </a:rPr>
              <a:t>Collaborate with auto industry influencers.</a:t>
            </a:r>
          </a:p>
          <a:p>
            <a:pPr algn="l">
              <a:lnSpc>
                <a:spcPts val="3906"/>
              </a:lnSpc>
            </a:pPr>
            <a:endParaRPr lang="en-US" sz="3100" spc="80">
              <a:solidFill>
                <a:srgbClr val="3D85D3"/>
              </a:solidFill>
              <a:latin typeface="Nunito Sans"/>
              <a:ea typeface="Nunito Sans"/>
              <a:cs typeface="Nunito Sans"/>
              <a:sym typeface="Nuni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540838" y="2517809"/>
            <a:ext cx="5816919" cy="5816919"/>
            <a:chOff x="0" y="0"/>
            <a:chExt cx="6350000" cy="6350000"/>
          </a:xfrm>
        </p:grpSpPr>
        <p:sp>
          <p:nvSpPr>
            <p:cNvPr id="3" name="Freeform 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71245" t="-4138" r="-51235" b="-21639"/>
              </a:stretch>
            </a:blipFill>
          </p:spPr>
        </p:sp>
      </p:grpSp>
      <p:sp>
        <p:nvSpPr>
          <p:cNvPr id="4" name="Freeform 4"/>
          <p:cNvSpPr/>
          <p:nvPr/>
        </p:nvSpPr>
        <p:spPr>
          <a:xfrm>
            <a:off x="1028700" y="2984986"/>
            <a:ext cx="834440" cy="834440"/>
          </a:xfrm>
          <a:custGeom>
            <a:avLst/>
            <a:gdLst/>
            <a:ahLst/>
            <a:cxnLst/>
            <a:rect l="l" t="t" r="r" b="b"/>
            <a:pathLst>
              <a:path w="834440" h="834440">
                <a:moveTo>
                  <a:pt x="0" y="0"/>
                </a:moveTo>
                <a:lnTo>
                  <a:pt x="834440" y="0"/>
                </a:lnTo>
                <a:lnTo>
                  <a:pt x="834440" y="834440"/>
                </a:lnTo>
                <a:lnTo>
                  <a:pt x="0" y="8344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232311" y="1232381"/>
            <a:ext cx="9724866" cy="971555"/>
          </a:xfrm>
          <a:prstGeom prst="rect">
            <a:avLst/>
          </a:prstGeom>
        </p:spPr>
        <p:txBody>
          <a:bodyPr lIns="0" tIns="0" rIns="0" bIns="0" rtlCol="0" anchor="t">
            <a:spAutoFit/>
          </a:bodyPr>
          <a:lstStyle/>
          <a:p>
            <a:pPr algn="l">
              <a:lnSpc>
                <a:spcPts val="7125"/>
              </a:lnSpc>
            </a:pPr>
            <a:r>
              <a:rPr lang="en-US" sz="7500" b="1">
                <a:solidFill>
                  <a:srgbClr val="141414"/>
                </a:solidFill>
                <a:latin typeface="Nunito Sans Bold"/>
                <a:ea typeface="Nunito Sans Bold"/>
                <a:cs typeface="Nunito Sans Bold"/>
                <a:sym typeface="Nunito Sans Bold"/>
              </a:rPr>
              <a:t>Research Problem</a:t>
            </a:r>
          </a:p>
        </p:txBody>
      </p:sp>
      <p:sp>
        <p:nvSpPr>
          <p:cNvPr id="6" name="TextBox 6"/>
          <p:cNvSpPr txBox="1"/>
          <p:nvPr/>
        </p:nvSpPr>
        <p:spPr>
          <a:xfrm>
            <a:off x="2148185" y="3216469"/>
            <a:ext cx="9049754" cy="457200"/>
          </a:xfrm>
          <a:prstGeom prst="rect">
            <a:avLst/>
          </a:prstGeom>
        </p:spPr>
        <p:txBody>
          <a:bodyPr lIns="0" tIns="0" rIns="0" bIns="0" rtlCol="0" anchor="t">
            <a:spAutoFit/>
          </a:bodyPr>
          <a:lstStyle/>
          <a:p>
            <a:pPr algn="l">
              <a:lnSpc>
                <a:spcPts val="3419"/>
              </a:lnSpc>
            </a:pPr>
            <a:r>
              <a:rPr lang="en-US" sz="3600" b="1">
                <a:solidFill>
                  <a:srgbClr val="141414"/>
                </a:solidFill>
                <a:latin typeface="Nunito Sans Bold"/>
                <a:ea typeface="Nunito Sans Bold"/>
                <a:cs typeface="Nunito Sans Bold"/>
                <a:sym typeface="Nunito Sans Bold"/>
              </a:rPr>
              <a:t>High Rate of Road Accidents</a:t>
            </a:r>
          </a:p>
        </p:txBody>
      </p:sp>
      <p:sp>
        <p:nvSpPr>
          <p:cNvPr id="7" name="TextBox 7"/>
          <p:cNvSpPr txBox="1"/>
          <p:nvPr/>
        </p:nvSpPr>
        <p:spPr>
          <a:xfrm>
            <a:off x="2148185" y="4540444"/>
            <a:ext cx="8896542" cy="885825"/>
          </a:xfrm>
          <a:prstGeom prst="rect">
            <a:avLst/>
          </a:prstGeom>
        </p:spPr>
        <p:txBody>
          <a:bodyPr lIns="0" tIns="0" rIns="0" bIns="0" rtlCol="0" anchor="t">
            <a:spAutoFit/>
          </a:bodyPr>
          <a:lstStyle/>
          <a:p>
            <a:pPr algn="l">
              <a:lnSpc>
                <a:spcPts val="3419"/>
              </a:lnSpc>
            </a:pPr>
            <a:r>
              <a:rPr lang="en-US" sz="3600" b="1">
                <a:solidFill>
                  <a:srgbClr val="141414"/>
                </a:solidFill>
                <a:latin typeface="Nunito Sans Bold"/>
                <a:ea typeface="Nunito Sans Bold"/>
                <a:cs typeface="Nunito Sans Bold"/>
                <a:sym typeface="Nunito Sans Bold"/>
              </a:rPr>
              <a:t>Risky and undisciplined driver behavior</a:t>
            </a:r>
          </a:p>
          <a:p>
            <a:pPr algn="l">
              <a:lnSpc>
                <a:spcPts val="3419"/>
              </a:lnSpc>
            </a:pPr>
            <a:endParaRPr lang="en-US" sz="3600" b="1">
              <a:solidFill>
                <a:srgbClr val="141414"/>
              </a:solidFill>
              <a:latin typeface="Nunito Sans Bold"/>
              <a:ea typeface="Nunito Sans Bold"/>
              <a:cs typeface="Nunito Sans Bold"/>
              <a:sym typeface="Nunito Sans Bold"/>
            </a:endParaRPr>
          </a:p>
        </p:txBody>
      </p:sp>
      <p:sp>
        <p:nvSpPr>
          <p:cNvPr id="8" name="TextBox 8"/>
          <p:cNvSpPr txBox="1"/>
          <p:nvPr/>
        </p:nvSpPr>
        <p:spPr>
          <a:xfrm>
            <a:off x="2148185" y="5838726"/>
            <a:ext cx="8721443" cy="1314450"/>
          </a:xfrm>
          <a:prstGeom prst="rect">
            <a:avLst/>
          </a:prstGeom>
        </p:spPr>
        <p:txBody>
          <a:bodyPr lIns="0" tIns="0" rIns="0" bIns="0" rtlCol="0" anchor="t">
            <a:spAutoFit/>
          </a:bodyPr>
          <a:lstStyle/>
          <a:p>
            <a:pPr algn="l">
              <a:lnSpc>
                <a:spcPts val="3419"/>
              </a:lnSpc>
            </a:pPr>
            <a:r>
              <a:rPr lang="en-US" sz="3600" b="1">
                <a:solidFill>
                  <a:srgbClr val="141414"/>
                </a:solidFill>
                <a:latin typeface="Nunito Sans Bold"/>
                <a:ea typeface="Nunito Sans Bold"/>
                <a:cs typeface="Nunito Sans Bold"/>
                <a:sym typeface="Nunito Sans Bold"/>
              </a:rPr>
              <a:t>Lack of proper road signs and unclear lane markings in Sri Lanka</a:t>
            </a:r>
          </a:p>
          <a:p>
            <a:pPr algn="l">
              <a:lnSpc>
                <a:spcPts val="3419"/>
              </a:lnSpc>
            </a:pPr>
            <a:endParaRPr lang="en-US" sz="3600" b="1">
              <a:solidFill>
                <a:srgbClr val="141414"/>
              </a:solidFill>
              <a:latin typeface="Nunito Sans Bold"/>
              <a:ea typeface="Nunito Sans Bold"/>
              <a:cs typeface="Nunito Sans Bold"/>
              <a:sym typeface="Nunito Sans Bold"/>
            </a:endParaRPr>
          </a:p>
        </p:txBody>
      </p:sp>
      <p:sp>
        <p:nvSpPr>
          <p:cNvPr id="9" name="TextBox 9"/>
          <p:cNvSpPr txBox="1"/>
          <p:nvPr/>
        </p:nvSpPr>
        <p:spPr>
          <a:xfrm>
            <a:off x="2235734" y="7395952"/>
            <a:ext cx="8721443" cy="885825"/>
          </a:xfrm>
          <a:prstGeom prst="rect">
            <a:avLst/>
          </a:prstGeom>
        </p:spPr>
        <p:txBody>
          <a:bodyPr lIns="0" tIns="0" rIns="0" bIns="0" rtlCol="0" anchor="t">
            <a:spAutoFit/>
          </a:bodyPr>
          <a:lstStyle/>
          <a:p>
            <a:pPr algn="l">
              <a:lnSpc>
                <a:spcPts val="3419"/>
              </a:lnSpc>
            </a:pPr>
            <a:r>
              <a:rPr lang="en-US" sz="3600" b="1">
                <a:solidFill>
                  <a:srgbClr val="141414"/>
                </a:solidFill>
                <a:latin typeface="Nunito Sans Bold"/>
                <a:ea typeface="Nunito Sans Bold"/>
                <a:cs typeface="Nunito Sans Bold"/>
                <a:sym typeface="Nunito Sans Bold"/>
              </a:rPr>
              <a:t>Current systems are insufficient to address the root causes of accidents</a:t>
            </a:r>
          </a:p>
        </p:txBody>
      </p:sp>
      <p:sp>
        <p:nvSpPr>
          <p:cNvPr id="10" name="Freeform 10"/>
          <p:cNvSpPr/>
          <p:nvPr/>
        </p:nvSpPr>
        <p:spPr>
          <a:xfrm>
            <a:off x="1028700" y="4332307"/>
            <a:ext cx="834440" cy="834440"/>
          </a:xfrm>
          <a:custGeom>
            <a:avLst/>
            <a:gdLst/>
            <a:ahLst/>
            <a:cxnLst/>
            <a:rect l="l" t="t" r="r" b="b"/>
            <a:pathLst>
              <a:path w="834440" h="834440">
                <a:moveTo>
                  <a:pt x="0" y="0"/>
                </a:moveTo>
                <a:lnTo>
                  <a:pt x="834440" y="0"/>
                </a:lnTo>
                <a:lnTo>
                  <a:pt x="834440" y="834440"/>
                </a:lnTo>
                <a:lnTo>
                  <a:pt x="0" y="8344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028700" y="5813373"/>
            <a:ext cx="834440" cy="834440"/>
          </a:xfrm>
          <a:custGeom>
            <a:avLst/>
            <a:gdLst/>
            <a:ahLst/>
            <a:cxnLst/>
            <a:rect l="l" t="t" r="r" b="b"/>
            <a:pathLst>
              <a:path w="834440" h="834440">
                <a:moveTo>
                  <a:pt x="0" y="0"/>
                </a:moveTo>
                <a:lnTo>
                  <a:pt x="834440" y="0"/>
                </a:lnTo>
                <a:lnTo>
                  <a:pt x="834440" y="834441"/>
                </a:lnTo>
                <a:lnTo>
                  <a:pt x="0" y="8344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076325" y="7294440"/>
            <a:ext cx="834440" cy="834440"/>
          </a:xfrm>
          <a:custGeom>
            <a:avLst/>
            <a:gdLst/>
            <a:ahLst/>
            <a:cxnLst/>
            <a:rect l="l" t="t" r="r" b="b"/>
            <a:pathLst>
              <a:path w="834440" h="834440">
                <a:moveTo>
                  <a:pt x="0" y="0"/>
                </a:moveTo>
                <a:lnTo>
                  <a:pt x="834440" y="0"/>
                </a:lnTo>
                <a:lnTo>
                  <a:pt x="834440" y="834440"/>
                </a:lnTo>
                <a:lnTo>
                  <a:pt x="0" y="8344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117758"/>
            <a:ext cx="18288000" cy="10404758"/>
            <a:chOff x="0" y="0"/>
            <a:chExt cx="4816593" cy="2740348"/>
          </a:xfrm>
        </p:grpSpPr>
        <p:sp>
          <p:nvSpPr>
            <p:cNvPr id="4" name="Freeform 4"/>
            <p:cNvSpPr/>
            <p:nvPr/>
          </p:nvSpPr>
          <p:spPr>
            <a:xfrm>
              <a:off x="0" y="0"/>
              <a:ext cx="4816592" cy="2740348"/>
            </a:xfrm>
            <a:custGeom>
              <a:avLst/>
              <a:gdLst/>
              <a:ahLst/>
              <a:cxnLst/>
              <a:rect l="l" t="t" r="r" b="b"/>
              <a:pathLst>
                <a:path w="4816592" h="2740348">
                  <a:moveTo>
                    <a:pt x="0" y="0"/>
                  </a:moveTo>
                  <a:lnTo>
                    <a:pt x="4816592" y="0"/>
                  </a:lnTo>
                  <a:lnTo>
                    <a:pt x="4816592" y="2740348"/>
                  </a:lnTo>
                  <a:lnTo>
                    <a:pt x="0" y="2740348"/>
                  </a:lnTo>
                  <a:close/>
                </a:path>
              </a:pathLst>
            </a:custGeom>
            <a:gradFill rotWithShape="1">
              <a:gsLst>
                <a:gs pos="0">
                  <a:srgbClr val="000000">
                    <a:alpha val="46000"/>
                  </a:srgbClr>
                </a:gs>
                <a:gs pos="100000">
                  <a:srgbClr val="3533CD">
                    <a:alpha val="46000"/>
                  </a:srgbClr>
                </a:gs>
              </a:gsLst>
              <a:lin ang="0"/>
            </a:gradFill>
          </p:spPr>
        </p:sp>
        <p:sp>
          <p:nvSpPr>
            <p:cNvPr id="5" name="TextBox 5"/>
            <p:cNvSpPr txBox="1"/>
            <p:nvPr/>
          </p:nvSpPr>
          <p:spPr>
            <a:xfrm>
              <a:off x="0" y="-76200"/>
              <a:ext cx="4816593" cy="2816548"/>
            </a:xfrm>
            <a:prstGeom prst="rect">
              <a:avLst/>
            </a:prstGeom>
          </p:spPr>
          <p:txBody>
            <a:bodyPr lIns="50800" tIns="50800" rIns="50800" bIns="50800" rtlCol="0" anchor="ctr"/>
            <a:lstStyle/>
            <a:p>
              <a:pPr algn="ctr">
                <a:lnSpc>
                  <a:spcPts val="3624"/>
                </a:lnSpc>
              </a:pPr>
              <a:endParaRPr/>
            </a:p>
          </p:txBody>
        </p:sp>
      </p:grpSp>
      <p:grpSp>
        <p:nvGrpSpPr>
          <p:cNvPr id="6" name="Group 6"/>
          <p:cNvGrpSpPr/>
          <p:nvPr/>
        </p:nvGrpSpPr>
        <p:grpSpPr>
          <a:xfrm>
            <a:off x="7164804" y="-412152"/>
            <a:ext cx="3958393" cy="1440852"/>
            <a:chOff x="0" y="0"/>
            <a:chExt cx="1980573" cy="720927"/>
          </a:xfrm>
        </p:grpSpPr>
        <p:sp>
          <p:nvSpPr>
            <p:cNvPr id="7" name="Freeform 7"/>
            <p:cNvSpPr/>
            <p:nvPr/>
          </p:nvSpPr>
          <p:spPr>
            <a:xfrm>
              <a:off x="0" y="0"/>
              <a:ext cx="1980573" cy="720927"/>
            </a:xfrm>
            <a:custGeom>
              <a:avLst/>
              <a:gdLst/>
              <a:ahLst/>
              <a:cxnLst/>
              <a:rect l="l" t="t" r="r" b="b"/>
              <a:pathLst>
                <a:path w="1980573" h="720927">
                  <a:moveTo>
                    <a:pt x="1856113" y="720927"/>
                  </a:moveTo>
                  <a:lnTo>
                    <a:pt x="124460" y="720927"/>
                  </a:lnTo>
                  <a:cubicBezTo>
                    <a:pt x="55880" y="720927"/>
                    <a:pt x="0" y="665047"/>
                    <a:pt x="0" y="596467"/>
                  </a:cubicBezTo>
                  <a:lnTo>
                    <a:pt x="0" y="124460"/>
                  </a:lnTo>
                  <a:cubicBezTo>
                    <a:pt x="0" y="55880"/>
                    <a:pt x="55880" y="0"/>
                    <a:pt x="124460" y="0"/>
                  </a:cubicBezTo>
                  <a:lnTo>
                    <a:pt x="1856113" y="0"/>
                  </a:lnTo>
                  <a:cubicBezTo>
                    <a:pt x="1924693" y="0"/>
                    <a:pt x="1980573" y="55880"/>
                    <a:pt x="1980573" y="124460"/>
                  </a:cubicBezTo>
                  <a:lnTo>
                    <a:pt x="1980573" y="596467"/>
                  </a:lnTo>
                  <a:cubicBezTo>
                    <a:pt x="1980573" y="665047"/>
                    <a:pt x="1924693" y="720927"/>
                    <a:pt x="1856113" y="720927"/>
                  </a:cubicBezTo>
                  <a:close/>
                </a:path>
              </a:pathLst>
            </a:custGeom>
            <a:solidFill>
              <a:srgbClr val="3D85D3"/>
            </a:solidFill>
          </p:spPr>
        </p:sp>
      </p:grpSp>
      <p:sp>
        <p:nvSpPr>
          <p:cNvPr id="8" name="TextBox 8"/>
          <p:cNvSpPr txBox="1"/>
          <p:nvPr/>
        </p:nvSpPr>
        <p:spPr>
          <a:xfrm>
            <a:off x="2387552" y="3714926"/>
            <a:ext cx="15900448" cy="2463165"/>
          </a:xfrm>
          <a:prstGeom prst="rect">
            <a:avLst/>
          </a:prstGeom>
        </p:spPr>
        <p:txBody>
          <a:bodyPr lIns="0" tIns="0" rIns="0" bIns="0" rtlCol="0" anchor="t">
            <a:spAutoFit/>
          </a:bodyPr>
          <a:lstStyle/>
          <a:p>
            <a:pPr algn="l">
              <a:lnSpc>
                <a:spcPts val="20160"/>
              </a:lnSpc>
            </a:pPr>
            <a:r>
              <a:rPr lang="en-US" sz="14400" b="1" spc="2390">
                <a:solidFill>
                  <a:srgbClr val="FFFFFF"/>
                </a:solidFill>
                <a:latin typeface="Nunito Sans Heavy"/>
                <a:ea typeface="Nunito Sans Heavy"/>
                <a:cs typeface="Nunito Sans Heavy"/>
                <a:sym typeface="Nunito Sans Heavy"/>
              </a:rPr>
              <a:t>THANK YOU</a:t>
            </a:r>
          </a:p>
        </p:txBody>
      </p:sp>
      <p:sp>
        <p:nvSpPr>
          <p:cNvPr id="9" name="TextBox 9"/>
          <p:cNvSpPr txBox="1"/>
          <p:nvPr/>
        </p:nvSpPr>
        <p:spPr>
          <a:xfrm>
            <a:off x="7164804" y="228739"/>
            <a:ext cx="3958393" cy="481330"/>
          </a:xfrm>
          <a:prstGeom prst="rect">
            <a:avLst/>
          </a:prstGeom>
        </p:spPr>
        <p:txBody>
          <a:bodyPr lIns="0" tIns="0" rIns="0" bIns="0" rtlCol="0" anchor="t">
            <a:spAutoFit/>
          </a:bodyPr>
          <a:lstStyle/>
          <a:p>
            <a:pPr algn="ctr">
              <a:lnSpc>
                <a:spcPts val="3919"/>
              </a:lnSpc>
            </a:pPr>
            <a:r>
              <a:rPr lang="en-US" sz="2799" spc="344">
                <a:solidFill>
                  <a:srgbClr val="FFFFFF"/>
                </a:solidFill>
                <a:latin typeface="Source Sans Pro"/>
                <a:ea typeface="Source Sans Pro"/>
                <a:cs typeface="Source Sans Pro"/>
                <a:sym typeface="Source Sans Pro"/>
              </a:rPr>
              <a:t>18/03/2025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84367" y="5143500"/>
            <a:ext cx="7018132" cy="3947650"/>
            <a:chOff x="0" y="0"/>
            <a:chExt cx="11289030" cy="6350000"/>
          </a:xfrm>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7379" b="-7379"/>
              </a:stretch>
            </a:blipFill>
          </p:spPr>
        </p:sp>
      </p:grpSp>
      <p:sp>
        <p:nvSpPr>
          <p:cNvPr id="4" name="TextBox 4"/>
          <p:cNvSpPr txBox="1"/>
          <p:nvPr/>
        </p:nvSpPr>
        <p:spPr>
          <a:xfrm>
            <a:off x="1284367" y="1543428"/>
            <a:ext cx="8115300" cy="1035050"/>
          </a:xfrm>
          <a:prstGeom prst="rect">
            <a:avLst/>
          </a:prstGeom>
        </p:spPr>
        <p:txBody>
          <a:bodyPr lIns="0" tIns="0" rIns="0" bIns="0" rtlCol="0" anchor="t">
            <a:spAutoFit/>
          </a:bodyPr>
          <a:lstStyle/>
          <a:p>
            <a:pPr algn="l">
              <a:lnSpc>
                <a:spcPts val="7600"/>
              </a:lnSpc>
            </a:pPr>
            <a:r>
              <a:rPr lang="en-US" sz="8000" b="1">
                <a:solidFill>
                  <a:srgbClr val="141414"/>
                </a:solidFill>
                <a:latin typeface="Nunito Sans Heavy"/>
                <a:ea typeface="Nunito Sans Heavy"/>
                <a:cs typeface="Nunito Sans Heavy"/>
                <a:sym typeface="Nunito Sans Heavy"/>
              </a:rPr>
              <a:t>Objectives</a:t>
            </a:r>
          </a:p>
        </p:txBody>
      </p:sp>
      <p:sp>
        <p:nvSpPr>
          <p:cNvPr id="5" name="TextBox 5"/>
          <p:cNvSpPr txBox="1"/>
          <p:nvPr/>
        </p:nvSpPr>
        <p:spPr>
          <a:xfrm>
            <a:off x="1201355" y="2861954"/>
            <a:ext cx="7101143" cy="1537337"/>
          </a:xfrm>
          <a:prstGeom prst="rect">
            <a:avLst/>
          </a:prstGeom>
        </p:spPr>
        <p:txBody>
          <a:bodyPr lIns="0" tIns="0" rIns="0" bIns="0" rtlCol="0" anchor="t">
            <a:spAutoFit/>
          </a:bodyPr>
          <a:lstStyle/>
          <a:p>
            <a:pPr algn="l">
              <a:lnSpc>
                <a:spcPts val="4095"/>
              </a:lnSpc>
            </a:pPr>
            <a:r>
              <a:rPr lang="en-US" sz="3500" b="1">
                <a:solidFill>
                  <a:srgbClr val="3D85D3"/>
                </a:solidFill>
                <a:latin typeface="Nunito Sans Bold"/>
                <a:ea typeface="Nunito Sans Bold"/>
                <a:cs typeface="Nunito Sans Bold"/>
                <a:sym typeface="Nunito Sans Bold"/>
              </a:rPr>
              <a:t>Main objective is to create a solution for enhancing driver’s safety while using a vehicle</a:t>
            </a:r>
          </a:p>
        </p:txBody>
      </p:sp>
      <p:sp>
        <p:nvSpPr>
          <p:cNvPr id="6" name="TextBox 6"/>
          <p:cNvSpPr txBox="1"/>
          <p:nvPr/>
        </p:nvSpPr>
        <p:spPr>
          <a:xfrm>
            <a:off x="10883628" y="2374800"/>
            <a:ext cx="5823229" cy="896112"/>
          </a:xfrm>
          <a:prstGeom prst="rect">
            <a:avLst/>
          </a:prstGeom>
        </p:spPr>
        <p:txBody>
          <a:bodyPr lIns="0" tIns="0" rIns="0" bIns="0" rtlCol="0" anchor="t">
            <a:spAutoFit/>
          </a:bodyPr>
          <a:lstStyle/>
          <a:p>
            <a:pPr algn="l">
              <a:lnSpc>
                <a:spcPts val="3624"/>
              </a:lnSpc>
            </a:pPr>
            <a:r>
              <a:rPr lang="en-US" sz="2400">
                <a:solidFill>
                  <a:srgbClr val="141414"/>
                </a:solidFill>
                <a:latin typeface="Source Sans Pro"/>
                <a:ea typeface="Source Sans Pro"/>
                <a:cs typeface="Source Sans Pro"/>
                <a:sym typeface="Source Sans Pro"/>
              </a:rPr>
              <a:t>To identify drivers’ behavior is violating or not while driving</a:t>
            </a:r>
          </a:p>
        </p:txBody>
      </p:sp>
      <p:sp>
        <p:nvSpPr>
          <p:cNvPr id="7" name="TextBox 7"/>
          <p:cNvSpPr txBox="1"/>
          <p:nvPr/>
        </p:nvSpPr>
        <p:spPr>
          <a:xfrm>
            <a:off x="10883628" y="1852150"/>
            <a:ext cx="4680229" cy="507873"/>
          </a:xfrm>
          <a:prstGeom prst="rect">
            <a:avLst/>
          </a:prstGeom>
        </p:spPr>
        <p:txBody>
          <a:bodyPr lIns="0" tIns="0" rIns="0" bIns="0" rtlCol="0" anchor="t">
            <a:spAutoFit/>
          </a:bodyPr>
          <a:lstStyle/>
          <a:p>
            <a:pPr algn="l">
              <a:lnSpc>
                <a:spcPts val="3996"/>
              </a:lnSpc>
            </a:pPr>
            <a:r>
              <a:rPr lang="en-US" sz="3600" b="1">
                <a:solidFill>
                  <a:srgbClr val="3D85D3"/>
                </a:solidFill>
                <a:latin typeface="Nunito Sans Bold"/>
                <a:ea typeface="Nunito Sans Bold"/>
                <a:cs typeface="Nunito Sans Bold"/>
                <a:sym typeface="Nunito Sans Bold"/>
              </a:rPr>
              <a:t>Sub objective 1</a:t>
            </a:r>
          </a:p>
        </p:txBody>
      </p:sp>
      <p:sp>
        <p:nvSpPr>
          <p:cNvPr id="8" name="TextBox 8"/>
          <p:cNvSpPr txBox="1"/>
          <p:nvPr/>
        </p:nvSpPr>
        <p:spPr>
          <a:xfrm>
            <a:off x="10883628" y="8290288"/>
            <a:ext cx="6043037" cy="896112"/>
          </a:xfrm>
          <a:prstGeom prst="rect">
            <a:avLst/>
          </a:prstGeom>
        </p:spPr>
        <p:txBody>
          <a:bodyPr lIns="0" tIns="0" rIns="0" bIns="0" rtlCol="0" anchor="t">
            <a:spAutoFit/>
          </a:bodyPr>
          <a:lstStyle/>
          <a:p>
            <a:pPr algn="l">
              <a:lnSpc>
                <a:spcPts val="3624"/>
              </a:lnSpc>
            </a:pPr>
            <a:r>
              <a:rPr lang="en-US" sz="2400">
                <a:solidFill>
                  <a:srgbClr val="141414"/>
                </a:solidFill>
                <a:latin typeface="Source Sans Pro"/>
                <a:ea typeface="Source Sans Pro"/>
                <a:cs typeface="Source Sans Pro"/>
                <a:sym typeface="Source Sans Pro"/>
              </a:rPr>
              <a:t>Offer immediate alerts and feedback to ensure safe driving practices.</a:t>
            </a:r>
          </a:p>
        </p:txBody>
      </p:sp>
      <p:sp>
        <p:nvSpPr>
          <p:cNvPr id="9" name="TextBox 9"/>
          <p:cNvSpPr txBox="1"/>
          <p:nvPr/>
        </p:nvSpPr>
        <p:spPr>
          <a:xfrm>
            <a:off x="10883628" y="7767638"/>
            <a:ext cx="6324391" cy="507873"/>
          </a:xfrm>
          <a:prstGeom prst="rect">
            <a:avLst/>
          </a:prstGeom>
        </p:spPr>
        <p:txBody>
          <a:bodyPr lIns="0" tIns="0" rIns="0" bIns="0" rtlCol="0" anchor="t">
            <a:spAutoFit/>
          </a:bodyPr>
          <a:lstStyle/>
          <a:p>
            <a:pPr algn="l">
              <a:lnSpc>
                <a:spcPts val="3996"/>
              </a:lnSpc>
            </a:pPr>
            <a:r>
              <a:rPr lang="en-US" sz="3600" b="1">
                <a:solidFill>
                  <a:srgbClr val="3D85D3"/>
                </a:solidFill>
                <a:latin typeface="Nunito Sans Bold"/>
                <a:ea typeface="Nunito Sans Bold"/>
                <a:cs typeface="Nunito Sans Bold"/>
                <a:sym typeface="Nunito Sans Bold"/>
              </a:rPr>
              <a:t>Sub objective 4</a:t>
            </a:r>
          </a:p>
        </p:txBody>
      </p:sp>
      <p:sp>
        <p:nvSpPr>
          <p:cNvPr id="10" name="TextBox 10"/>
          <p:cNvSpPr txBox="1"/>
          <p:nvPr/>
        </p:nvSpPr>
        <p:spPr>
          <a:xfrm>
            <a:off x="10883628" y="6318458"/>
            <a:ext cx="5295691" cy="896112"/>
          </a:xfrm>
          <a:prstGeom prst="rect">
            <a:avLst/>
          </a:prstGeom>
        </p:spPr>
        <p:txBody>
          <a:bodyPr lIns="0" tIns="0" rIns="0" bIns="0" rtlCol="0" anchor="t">
            <a:spAutoFit/>
          </a:bodyPr>
          <a:lstStyle/>
          <a:p>
            <a:pPr algn="l">
              <a:lnSpc>
                <a:spcPts val="3624"/>
              </a:lnSpc>
            </a:pPr>
            <a:r>
              <a:rPr lang="en-US" sz="2400">
                <a:solidFill>
                  <a:srgbClr val="141414"/>
                </a:solidFill>
                <a:latin typeface="Source Sans Pro"/>
                <a:ea typeface="Source Sans Pro"/>
                <a:cs typeface="Source Sans Pro"/>
                <a:sym typeface="Source Sans Pro"/>
              </a:rPr>
              <a:t>To detect suitable parking spots for the vehicle amd </a:t>
            </a:r>
          </a:p>
        </p:txBody>
      </p:sp>
      <p:sp>
        <p:nvSpPr>
          <p:cNvPr id="11" name="TextBox 11"/>
          <p:cNvSpPr txBox="1"/>
          <p:nvPr/>
        </p:nvSpPr>
        <p:spPr>
          <a:xfrm>
            <a:off x="10883628" y="5795808"/>
            <a:ext cx="4680229" cy="507873"/>
          </a:xfrm>
          <a:prstGeom prst="rect">
            <a:avLst/>
          </a:prstGeom>
        </p:spPr>
        <p:txBody>
          <a:bodyPr lIns="0" tIns="0" rIns="0" bIns="0" rtlCol="0" anchor="t">
            <a:spAutoFit/>
          </a:bodyPr>
          <a:lstStyle/>
          <a:p>
            <a:pPr algn="l">
              <a:lnSpc>
                <a:spcPts val="3996"/>
              </a:lnSpc>
            </a:pPr>
            <a:r>
              <a:rPr lang="en-US" sz="3600" b="1">
                <a:solidFill>
                  <a:srgbClr val="3D85D3"/>
                </a:solidFill>
                <a:latin typeface="Nunito Sans Bold"/>
                <a:ea typeface="Nunito Sans Bold"/>
                <a:cs typeface="Nunito Sans Bold"/>
                <a:sym typeface="Nunito Sans Bold"/>
              </a:rPr>
              <a:t>Sub objective 3</a:t>
            </a:r>
          </a:p>
        </p:txBody>
      </p:sp>
      <p:sp>
        <p:nvSpPr>
          <p:cNvPr id="12" name="TextBox 12"/>
          <p:cNvSpPr txBox="1"/>
          <p:nvPr/>
        </p:nvSpPr>
        <p:spPr>
          <a:xfrm>
            <a:off x="10883628" y="4346629"/>
            <a:ext cx="5823229" cy="896112"/>
          </a:xfrm>
          <a:prstGeom prst="rect">
            <a:avLst/>
          </a:prstGeom>
        </p:spPr>
        <p:txBody>
          <a:bodyPr lIns="0" tIns="0" rIns="0" bIns="0" rtlCol="0" anchor="t">
            <a:spAutoFit/>
          </a:bodyPr>
          <a:lstStyle/>
          <a:p>
            <a:pPr algn="l">
              <a:lnSpc>
                <a:spcPts val="3624"/>
              </a:lnSpc>
            </a:pPr>
            <a:r>
              <a:rPr lang="en-US" sz="2400">
                <a:solidFill>
                  <a:srgbClr val="141414"/>
                </a:solidFill>
                <a:latin typeface="Source Sans Pro"/>
                <a:ea typeface="Source Sans Pro"/>
                <a:cs typeface="Source Sans Pro"/>
                <a:sym typeface="Source Sans Pro"/>
              </a:rPr>
              <a:t>To identify every road sign on the road and explain it by narration to the driver</a:t>
            </a:r>
          </a:p>
        </p:txBody>
      </p:sp>
      <p:sp>
        <p:nvSpPr>
          <p:cNvPr id="13" name="TextBox 13"/>
          <p:cNvSpPr txBox="1"/>
          <p:nvPr/>
        </p:nvSpPr>
        <p:spPr>
          <a:xfrm>
            <a:off x="10883628" y="3823979"/>
            <a:ext cx="5687049" cy="507873"/>
          </a:xfrm>
          <a:prstGeom prst="rect">
            <a:avLst/>
          </a:prstGeom>
        </p:spPr>
        <p:txBody>
          <a:bodyPr lIns="0" tIns="0" rIns="0" bIns="0" rtlCol="0" anchor="t">
            <a:spAutoFit/>
          </a:bodyPr>
          <a:lstStyle/>
          <a:p>
            <a:pPr algn="l">
              <a:lnSpc>
                <a:spcPts val="3996"/>
              </a:lnSpc>
            </a:pPr>
            <a:r>
              <a:rPr lang="en-US" sz="3600" b="1">
                <a:solidFill>
                  <a:srgbClr val="3D85D3"/>
                </a:solidFill>
                <a:latin typeface="Nunito Sans Bold"/>
                <a:ea typeface="Nunito Sans Bold"/>
                <a:cs typeface="Nunito Sans Bold"/>
                <a:sym typeface="Nunito Sans Bold"/>
              </a:rPr>
              <a:t>Sub objective 2</a:t>
            </a:r>
          </a:p>
        </p:txBody>
      </p:sp>
      <p:grpSp>
        <p:nvGrpSpPr>
          <p:cNvPr id="14" name="Group 14"/>
          <p:cNvGrpSpPr/>
          <p:nvPr/>
        </p:nvGrpSpPr>
        <p:grpSpPr>
          <a:xfrm>
            <a:off x="1284367" y="-199885"/>
            <a:ext cx="7018132" cy="1228585"/>
            <a:chOff x="0" y="0"/>
            <a:chExt cx="4259140" cy="745600"/>
          </a:xfrm>
        </p:grpSpPr>
        <p:sp>
          <p:nvSpPr>
            <p:cNvPr id="15" name="Freeform 15"/>
            <p:cNvSpPr/>
            <p:nvPr/>
          </p:nvSpPr>
          <p:spPr>
            <a:xfrm>
              <a:off x="0" y="0"/>
              <a:ext cx="4259140" cy="745600"/>
            </a:xfrm>
            <a:custGeom>
              <a:avLst/>
              <a:gdLst/>
              <a:ahLst/>
              <a:cxnLst/>
              <a:rect l="l" t="t" r="r" b="b"/>
              <a:pathLst>
                <a:path w="4259140" h="745600">
                  <a:moveTo>
                    <a:pt x="4134679" y="745600"/>
                  </a:moveTo>
                  <a:lnTo>
                    <a:pt x="124460" y="745600"/>
                  </a:lnTo>
                  <a:cubicBezTo>
                    <a:pt x="55880" y="745600"/>
                    <a:pt x="0" y="689720"/>
                    <a:pt x="0" y="621140"/>
                  </a:cubicBezTo>
                  <a:lnTo>
                    <a:pt x="0" y="124460"/>
                  </a:lnTo>
                  <a:cubicBezTo>
                    <a:pt x="0" y="55880"/>
                    <a:pt x="55880" y="0"/>
                    <a:pt x="124460" y="0"/>
                  </a:cubicBezTo>
                  <a:lnTo>
                    <a:pt x="4134680" y="0"/>
                  </a:lnTo>
                  <a:cubicBezTo>
                    <a:pt x="4203260" y="0"/>
                    <a:pt x="4259140" y="55880"/>
                    <a:pt x="4259140" y="124460"/>
                  </a:cubicBezTo>
                  <a:lnTo>
                    <a:pt x="4259140" y="621140"/>
                  </a:lnTo>
                  <a:cubicBezTo>
                    <a:pt x="4259140" y="689720"/>
                    <a:pt x="4203260" y="745600"/>
                    <a:pt x="4134680" y="745600"/>
                  </a:cubicBezTo>
                  <a:close/>
                </a:path>
              </a:pathLst>
            </a:custGeom>
            <a:solidFill>
              <a:srgbClr val="3D85D3"/>
            </a:solidFill>
          </p:spPr>
        </p:sp>
      </p:grpSp>
      <p:sp>
        <p:nvSpPr>
          <p:cNvPr id="16" name="Freeform 16"/>
          <p:cNvSpPr/>
          <p:nvPr/>
        </p:nvSpPr>
        <p:spPr>
          <a:xfrm>
            <a:off x="9580642" y="1811477"/>
            <a:ext cx="990170" cy="1031427"/>
          </a:xfrm>
          <a:custGeom>
            <a:avLst/>
            <a:gdLst/>
            <a:ahLst/>
            <a:cxnLst/>
            <a:rect l="l" t="t" r="r" b="b"/>
            <a:pathLst>
              <a:path w="990170" h="1031427">
                <a:moveTo>
                  <a:pt x="0" y="0"/>
                </a:moveTo>
                <a:lnTo>
                  <a:pt x="990170" y="0"/>
                </a:lnTo>
                <a:lnTo>
                  <a:pt x="990170" y="1031427"/>
                </a:lnTo>
                <a:lnTo>
                  <a:pt x="0" y="10314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9580642" y="3785879"/>
            <a:ext cx="990170" cy="1031427"/>
          </a:xfrm>
          <a:custGeom>
            <a:avLst/>
            <a:gdLst/>
            <a:ahLst/>
            <a:cxnLst/>
            <a:rect l="l" t="t" r="r" b="b"/>
            <a:pathLst>
              <a:path w="990170" h="1031427">
                <a:moveTo>
                  <a:pt x="0" y="0"/>
                </a:moveTo>
                <a:lnTo>
                  <a:pt x="990170" y="0"/>
                </a:lnTo>
                <a:lnTo>
                  <a:pt x="990170" y="1031427"/>
                </a:lnTo>
                <a:lnTo>
                  <a:pt x="0" y="10314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9580642" y="5749557"/>
            <a:ext cx="990170" cy="1031427"/>
          </a:xfrm>
          <a:custGeom>
            <a:avLst/>
            <a:gdLst/>
            <a:ahLst/>
            <a:cxnLst/>
            <a:rect l="l" t="t" r="r" b="b"/>
            <a:pathLst>
              <a:path w="990170" h="1031427">
                <a:moveTo>
                  <a:pt x="0" y="0"/>
                </a:moveTo>
                <a:lnTo>
                  <a:pt x="990170" y="0"/>
                </a:lnTo>
                <a:lnTo>
                  <a:pt x="990170" y="1031426"/>
                </a:lnTo>
                <a:lnTo>
                  <a:pt x="0" y="1031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9580642" y="7723381"/>
            <a:ext cx="990170" cy="1031427"/>
          </a:xfrm>
          <a:custGeom>
            <a:avLst/>
            <a:gdLst/>
            <a:ahLst/>
            <a:cxnLst/>
            <a:rect l="l" t="t" r="r" b="b"/>
            <a:pathLst>
              <a:path w="990170" h="1031427">
                <a:moveTo>
                  <a:pt x="0" y="0"/>
                </a:moveTo>
                <a:lnTo>
                  <a:pt x="990170" y="0"/>
                </a:lnTo>
                <a:lnTo>
                  <a:pt x="990170" y="1031427"/>
                </a:lnTo>
                <a:lnTo>
                  <a:pt x="0" y="10314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858246" y="8167516"/>
            <a:ext cx="571508" cy="0"/>
          </a:xfrm>
          <a:prstGeom prst="line">
            <a:avLst/>
          </a:prstGeom>
          <a:ln w="76200" cap="rnd">
            <a:solidFill>
              <a:srgbClr val="FFFFFF"/>
            </a:solidFill>
            <a:prstDash val="solid"/>
            <a:headEnd type="none" w="sm" len="sm"/>
            <a:tailEnd type="arrow" w="med" len="sm"/>
          </a:ln>
        </p:spPr>
      </p:sp>
      <p:sp>
        <p:nvSpPr>
          <p:cNvPr id="3" name="Freeform 3"/>
          <p:cNvSpPr/>
          <p:nvPr/>
        </p:nvSpPr>
        <p:spPr>
          <a:xfrm>
            <a:off x="1639684" y="1589088"/>
            <a:ext cx="15621478" cy="8787081"/>
          </a:xfrm>
          <a:custGeom>
            <a:avLst/>
            <a:gdLst/>
            <a:ahLst/>
            <a:cxnLst/>
            <a:rect l="l" t="t" r="r" b="b"/>
            <a:pathLst>
              <a:path w="15621478" h="8787081">
                <a:moveTo>
                  <a:pt x="0" y="0"/>
                </a:moveTo>
                <a:lnTo>
                  <a:pt x="15621478" y="0"/>
                </a:lnTo>
                <a:lnTo>
                  <a:pt x="15621478" y="8787081"/>
                </a:lnTo>
                <a:lnTo>
                  <a:pt x="0" y="8787081"/>
                </a:lnTo>
                <a:lnTo>
                  <a:pt x="0" y="0"/>
                </a:lnTo>
                <a:close/>
              </a:path>
            </a:pathLst>
          </a:custGeom>
          <a:blipFill>
            <a:blip r:embed="rId2"/>
            <a:stretch>
              <a:fillRect/>
            </a:stretch>
          </a:blipFill>
        </p:spPr>
      </p:sp>
      <p:sp>
        <p:nvSpPr>
          <p:cNvPr id="4" name="TextBox 4"/>
          <p:cNvSpPr txBox="1"/>
          <p:nvPr/>
        </p:nvSpPr>
        <p:spPr>
          <a:xfrm>
            <a:off x="2778743" y="506412"/>
            <a:ext cx="12730514" cy="1035050"/>
          </a:xfrm>
          <a:prstGeom prst="rect">
            <a:avLst/>
          </a:prstGeom>
        </p:spPr>
        <p:txBody>
          <a:bodyPr lIns="0" tIns="0" rIns="0" bIns="0" rtlCol="0" anchor="t">
            <a:spAutoFit/>
          </a:bodyPr>
          <a:lstStyle/>
          <a:p>
            <a:pPr algn="ctr">
              <a:lnSpc>
                <a:spcPts val="7600"/>
              </a:lnSpc>
            </a:pPr>
            <a:r>
              <a:rPr lang="en-US" sz="8000" b="1">
                <a:solidFill>
                  <a:srgbClr val="141414"/>
                </a:solidFill>
                <a:latin typeface="Nunito Sans Heavy"/>
                <a:ea typeface="Nunito Sans Heavy"/>
                <a:cs typeface="Nunito Sans Heavy"/>
                <a:sym typeface="Nunito Sans Heavy"/>
              </a:rPr>
              <a:t>System Architecture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76628" y="6270845"/>
            <a:ext cx="1319606" cy="1199192"/>
          </a:xfrm>
          <a:custGeom>
            <a:avLst/>
            <a:gdLst/>
            <a:ahLst/>
            <a:cxnLst/>
            <a:rect l="l" t="t" r="r" b="b"/>
            <a:pathLst>
              <a:path w="1319606" h="1199192">
                <a:moveTo>
                  <a:pt x="0" y="0"/>
                </a:moveTo>
                <a:lnTo>
                  <a:pt x="1319606" y="0"/>
                </a:lnTo>
                <a:lnTo>
                  <a:pt x="1319606" y="1199192"/>
                </a:lnTo>
                <a:lnTo>
                  <a:pt x="0" y="1199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57938" y="2484733"/>
            <a:ext cx="5183616" cy="51836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85D3"/>
            </a:solidFill>
          </p:spPr>
        </p:sp>
        <p:sp>
          <p:nvSpPr>
            <p:cNvPr id="5" name="TextBox 5"/>
            <p:cNvSpPr txBox="1"/>
            <p:nvPr/>
          </p:nvSpPr>
          <p:spPr>
            <a:xfrm>
              <a:off x="76200" y="104775"/>
              <a:ext cx="660400" cy="631825"/>
            </a:xfrm>
            <a:prstGeom prst="rect">
              <a:avLst/>
            </a:prstGeom>
          </p:spPr>
          <p:txBody>
            <a:bodyPr lIns="50800" tIns="50800" rIns="50800" bIns="50800" rtlCol="0" anchor="ctr"/>
            <a:lstStyle/>
            <a:p>
              <a:pPr algn="ctr">
                <a:lnSpc>
                  <a:spcPts val="2691"/>
                </a:lnSpc>
              </a:pPr>
              <a:endParaRPr/>
            </a:p>
          </p:txBody>
        </p:sp>
      </p:grpSp>
      <p:grpSp>
        <p:nvGrpSpPr>
          <p:cNvPr id="6" name="Group 6"/>
          <p:cNvGrpSpPr>
            <a:grpSpLocks noChangeAspect="1"/>
          </p:cNvGrpSpPr>
          <p:nvPr/>
        </p:nvGrpSpPr>
        <p:grpSpPr>
          <a:xfrm>
            <a:off x="1464427" y="2692929"/>
            <a:ext cx="4777127" cy="4777108"/>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7761" t="-51960" r="-60614" b="-191229"/>
              </a:stretch>
            </a:blipFill>
          </p:spPr>
        </p:sp>
      </p:grpSp>
      <p:sp>
        <p:nvSpPr>
          <p:cNvPr id="8" name="TextBox 8"/>
          <p:cNvSpPr txBox="1"/>
          <p:nvPr/>
        </p:nvSpPr>
        <p:spPr>
          <a:xfrm>
            <a:off x="7167542" y="3315324"/>
            <a:ext cx="11120458" cy="1997075"/>
          </a:xfrm>
          <a:prstGeom prst="rect">
            <a:avLst/>
          </a:prstGeom>
        </p:spPr>
        <p:txBody>
          <a:bodyPr lIns="0" tIns="0" rIns="0" bIns="0" rtlCol="0" anchor="t">
            <a:spAutoFit/>
          </a:bodyPr>
          <a:lstStyle/>
          <a:p>
            <a:pPr algn="l">
              <a:lnSpc>
                <a:spcPts val="7600"/>
              </a:lnSpc>
            </a:pPr>
            <a:r>
              <a:rPr lang="en-US" sz="8000" b="1">
                <a:solidFill>
                  <a:srgbClr val="141414"/>
                </a:solidFill>
                <a:latin typeface="Nunito Sans Heavy"/>
                <a:ea typeface="Nunito Sans Heavy"/>
                <a:cs typeface="Nunito Sans Heavy"/>
                <a:sym typeface="Nunito Sans Heavy"/>
              </a:rPr>
              <a:t>Driver behavior monitoring</a:t>
            </a:r>
          </a:p>
        </p:txBody>
      </p:sp>
      <p:sp>
        <p:nvSpPr>
          <p:cNvPr id="9" name="TextBox 9"/>
          <p:cNvSpPr txBox="1"/>
          <p:nvPr/>
        </p:nvSpPr>
        <p:spPr>
          <a:xfrm>
            <a:off x="7167542" y="6692081"/>
            <a:ext cx="11120458" cy="800103"/>
          </a:xfrm>
          <a:prstGeom prst="rect">
            <a:avLst/>
          </a:prstGeom>
        </p:spPr>
        <p:txBody>
          <a:bodyPr lIns="0" tIns="0" rIns="0" bIns="0" rtlCol="0" anchor="t">
            <a:spAutoFit/>
          </a:bodyPr>
          <a:lstStyle/>
          <a:p>
            <a:pPr algn="l">
              <a:lnSpc>
                <a:spcPts val="5985"/>
              </a:lnSpc>
            </a:pPr>
            <a:r>
              <a:rPr lang="en-US" sz="6300">
                <a:solidFill>
                  <a:srgbClr val="141414"/>
                </a:solidFill>
                <a:latin typeface="Nunito Sans"/>
                <a:ea typeface="Nunito Sans"/>
                <a:cs typeface="Nunito Sans"/>
                <a:sym typeface="Nunito Sans"/>
              </a:rPr>
              <a:t>Somarathne R.M.B.C.</a:t>
            </a:r>
          </a:p>
        </p:txBody>
      </p:sp>
      <p:sp>
        <p:nvSpPr>
          <p:cNvPr id="10" name="TextBox 10"/>
          <p:cNvSpPr txBox="1"/>
          <p:nvPr/>
        </p:nvSpPr>
        <p:spPr>
          <a:xfrm>
            <a:off x="7186592" y="7587434"/>
            <a:ext cx="7262985" cy="565309"/>
          </a:xfrm>
          <a:prstGeom prst="rect">
            <a:avLst/>
          </a:prstGeom>
        </p:spPr>
        <p:txBody>
          <a:bodyPr lIns="0" tIns="0" rIns="0" bIns="0" rtlCol="0" anchor="t">
            <a:spAutoFit/>
          </a:bodyPr>
          <a:lstStyle/>
          <a:p>
            <a:pPr algn="l">
              <a:lnSpc>
                <a:spcPts val="4126"/>
              </a:lnSpc>
            </a:pPr>
            <a:r>
              <a:rPr lang="en-US" sz="4343" b="1">
                <a:solidFill>
                  <a:srgbClr val="3D85D3"/>
                </a:solidFill>
                <a:latin typeface="Nunito Sans Bold"/>
                <a:ea typeface="Nunito Sans Bold"/>
                <a:cs typeface="Nunito Sans Bold"/>
                <a:sym typeface="Nunito Sans Bold"/>
              </a:rPr>
              <a:t>IT21210938</a:t>
            </a:r>
          </a:p>
        </p:txBody>
      </p:sp>
      <p:sp>
        <p:nvSpPr>
          <p:cNvPr id="11" name="TextBox 11"/>
          <p:cNvSpPr txBox="1"/>
          <p:nvPr/>
        </p:nvSpPr>
        <p:spPr>
          <a:xfrm>
            <a:off x="7167542" y="1979908"/>
            <a:ext cx="6353582" cy="504825"/>
          </a:xfrm>
          <a:prstGeom prst="rect">
            <a:avLst/>
          </a:prstGeom>
        </p:spPr>
        <p:txBody>
          <a:bodyPr lIns="0" tIns="0" rIns="0" bIns="0" rtlCol="0" anchor="t">
            <a:spAutoFit/>
          </a:bodyPr>
          <a:lstStyle/>
          <a:p>
            <a:pPr algn="l">
              <a:lnSpc>
                <a:spcPts val="3704"/>
              </a:lnSpc>
            </a:pPr>
            <a:r>
              <a:rPr lang="en-US" sz="3899" b="1">
                <a:solidFill>
                  <a:srgbClr val="3D85D3"/>
                </a:solidFill>
                <a:latin typeface="Nunito Sans Bold"/>
                <a:ea typeface="Nunito Sans Bold"/>
                <a:cs typeface="Nunito Sans Bold"/>
                <a:sym typeface="Nunito Sans Bold"/>
              </a:rPr>
              <a:t>Component 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049657" y="7834137"/>
            <a:ext cx="0" cy="571508"/>
          </a:xfrm>
          <a:prstGeom prst="line">
            <a:avLst/>
          </a:prstGeom>
          <a:ln w="76200" cap="rnd">
            <a:solidFill>
              <a:srgbClr val="FFFFFF"/>
            </a:solidFill>
            <a:prstDash val="solid"/>
            <a:headEnd type="none" w="sm" len="sm"/>
            <a:tailEnd type="arrow" w="med" len="sm"/>
          </a:ln>
        </p:spPr>
      </p:sp>
      <p:graphicFrame>
        <p:nvGraphicFramePr>
          <p:cNvPr id="3" name="Table 3"/>
          <p:cNvGraphicFramePr>
            <a:graphicFrameLocks noGrp="1"/>
          </p:cNvGraphicFramePr>
          <p:nvPr/>
        </p:nvGraphicFramePr>
        <p:xfrm>
          <a:off x="2305608" y="2987907"/>
          <a:ext cx="13618766" cy="6146461"/>
        </p:xfrm>
        <a:graphic>
          <a:graphicData uri="http://schemas.openxmlformats.org/drawingml/2006/table">
            <a:tbl>
              <a:tblPr/>
              <a:tblGrid>
                <a:gridCol w="4308039">
                  <a:extLst>
                    <a:ext uri="{9D8B030D-6E8A-4147-A177-3AD203B41FA5}">
                      <a16:colId xmlns:a16="http://schemas.microsoft.com/office/drawing/2014/main" val="20000"/>
                    </a:ext>
                  </a:extLst>
                </a:gridCol>
                <a:gridCol w="2429817">
                  <a:extLst>
                    <a:ext uri="{9D8B030D-6E8A-4147-A177-3AD203B41FA5}">
                      <a16:colId xmlns:a16="http://schemas.microsoft.com/office/drawing/2014/main" val="20001"/>
                    </a:ext>
                  </a:extLst>
                </a:gridCol>
                <a:gridCol w="2322038">
                  <a:extLst>
                    <a:ext uri="{9D8B030D-6E8A-4147-A177-3AD203B41FA5}">
                      <a16:colId xmlns:a16="http://schemas.microsoft.com/office/drawing/2014/main" val="20002"/>
                    </a:ext>
                  </a:extLst>
                </a:gridCol>
                <a:gridCol w="2279436">
                  <a:extLst>
                    <a:ext uri="{9D8B030D-6E8A-4147-A177-3AD203B41FA5}">
                      <a16:colId xmlns:a16="http://schemas.microsoft.com/office/drawing/2014/main" val="20003"/>
                    </a:ext>
                  </a:extLst>
                </a:gridCol>
                <a:gridCol w="2279436">
                  <a:extLst>
                    <a:ext uri="{9D8B030D-6E8A-4147-A177-3AD203B41FA5}">
                      <a16:colId xmlns:a16="http://schemas.microsoft.com/office/drawing/2014/main" val="20004"/>
                    </a:ext>
                  </a:extLst>
                </a:gridCol>
              </a:tblGrid>
              <a:tr h="1487871">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Project 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359"/>
                        </a:lnSpc>
                        <a:defRPr/>
                      </a:pPr>
                      <a:r>
                        <a:rPr lang="en-US" sz="2399" b="1">
                          <a:solidFill>
                            <a:srgbClr val="000000"/>
                          </a:solidFill>
                          <a:latin typeface="Source Sans Pro Bold"/>
                          <a:ea typeface="Source Sans Pro Bold"/>
                          <a:cs typeface="Source Sans Pro Bold"/>
                          <a:sym typeface="Source Sans Pro Bold"/>
                        </a:rPr>
                        <a:t>Proposed System</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Biometric Authentication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Driver Vision monitoring</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Driver Behavior detection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Warn driver by narration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4"/>
                  </a:ext>
                </a:extLst>
              </a:tr>
              <a:tr h="931718">
                <a:tc>
                  <a:txBody>
                    <a:bodyPr/>
                    <a:lstStyle/>
                    <a:p>
                      <a:pPr algn="ctr">
                        <a:lnSpc>
                          <a:spcPts val="2799"/>
                        </a:lnSpc>
                        <a:defRPr/>
                      </a:pPr>
                      <a:r>
                        <a:rPr lang="en-US" sz="1999">
                          <a:solidFill>
                            <a:srgbClr val="000000"/>
                          </a:solidFill>
                          <a:latin typeface="Source Sans Pro"/>
                          <a:ea typeface="Source Sans Pro"/>
                          <a:cs typeface="Source Sans Pro"/>
                          <a:sym typeface="Source Sans Pro"/>
                        </a:rPr>
                        <a:t>Fatigue identification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5"/>
                  </a:ext>
                </a:extLst>
              </a:tr>
            </a:tbl>
          </a:graphicData>
        </a:graphic>
      </p:graphicFrame>
      <p:sp>
        <p:nvSpPr>
          <p:cNvPr id="4" name="Freeform 4"/>
          <p:cNvSpPr/>
          <p:nvPr/>
        </p:nvSpPr>
        <p:spPr>
          <a:xfrm>
            <a:off x="9900271" y="4553502"/>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5" name="Freeform 5"/>
          <p:cNvSpPr/>
          <p:nvPr/>
        </p:nvSpPr>
        <p:spPr>
          <a:xfrm>
            <a:off x="14541207" y="4540573"/>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6040910" y="421327"/>
            <a:ext cx="10618296" cy="1377950"/>
          </a:xfrm>
          <a:prstGeom prst="rect">
            <a:avLst/>
          </a:prstGeom>
        </p:spPr>
        <p:txBody>
          <a:bodyPr lIns="0" tIns="0" rIns="0" bIns="0" rtlCol="0" anchor="t">
            <a:spAutoFit/>
          </a:bodyPr>
          <a:lstStyle/>
          <a:p>
            <a:pPr algn="l">
              <a:lnSpc>
                <a:spcPts val="11200"/>
              </a:lnSpc>
            </a:pPr>
            <a:r>
              <a:rPr lang="en-US" sz="8000" b="1">
                <a:solidFill>
                  <a:srgbClr val="141414"/>
                </a:solidFill>
                <a:latin typeface="Nunito Sans Heavy"/>
                <a:ea typeface="Nunito Sans Heavy"/>
                <a:cs typeface="Nunito Sans Heavy"/>
                <a:sym typeface="Nunito Sans Heavy"/>
              </a:rPr>
              <a:t>Research Gap</a:t>
            </a:r>
          </a:p>
        </p:txBody>
      </p:sp>
      <p:sp>
        <p:nvSpPr>
          <p:cNvPr id="7" name="TextBox 7"/>
          <p:cNvSpPr txBox="1"/>
          <p:nvPr/>
        </p:nvSpPr>
        <p:spPr>
          <a:xfrm>
            <a:off x="5800149" y="1885002"/>
            <a:ext cx="12201547" cy="457200"/>
          </a:xfrm>
          <a:prstGeom prst="rect">
            <a:avLst/>
          </a:prstGeom>
        </p:spPr>
        <p:txBody>
          <a:bodyPr lIns="0" tIns="0" rIns="0" bIns="0" rtlCol="0" anchor="t">
            <a:spAutoFit/>
          </a:bodyPr>
          <a:lstStyle/>
          <a:p>
            <a:pPr algn="l">
              <a:lnSpc>
                <a:spcPts val="3419"/>
              </a:lnSpc>
            </a:pPr>
            <a:r>
              <a:rPr lang="en-US" sz="3600" b="1">
                <a:solidFill>
                  <a:srgbClr val="3D85D3"/>
                </a:solidFill>
                <a:latin typeface="Nunito Sans Bold"/>
                <a:ea typeface="Nunito Sans Bold"/>
                <a:cs typeface="Nunito Sans Bold"/>
                <a:sym typeface="Nunito Sans Bold"/>
              </a:rPr>
              <a:t>Comparison with existing projects</a:t>
            </a:r>
          </a:p>
        </p:txBody>
      </p:sp>
      <p:sp>
        <p:nvSpPr>
          <p:cNvPr id="8" name="Freeform 8"/>
          <p:cNvSpPr/>
          <p:nvPr/>
        </p:nvSpPr>
        <p:spPr>
          <a:xfrm>
            <a:off x="14541207" y="5505834"/>
            <a:ext cx="599560" cy="555302"/>
          </a:xfrm>
          <a:custGeom>
            <a:avLst/>
            <a:gdLst/>
            <a:ahLst/>
            <a:cxnLst/>
            <a:rect l="l" t="t" r="r" b="b"/>
            <a:pathLst>
              <a:path w="599560" h="555302">
                <a:moveTo>
                  <a:pt x="0" y="0"/>
                </a:moveTo>
                <a:lnTo>
                  <a:pt x="599560" y="0"/>
                </a:lnTo>
                <a:lnTo>
                  <a:pt x="599560"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4541207" y="6518337"/>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4541207" y="7483598"/>
            <a:ext cx="599560" cy="555302"/>
          </a:xfrm>
          <a:custGeom>
            <a:avLst/>
            <a:gdLst/>
            <a:ahLst/>
            <a:cxnLst/>
            <a:rect l="l" t="t" r="r" b="b"/>
            <a:pathLst>
              <a:path w="599560" h="555302">
                <a:moveTo>
                  <a:pt x="0" y="0"/>
                </a:moveTo>
                <a:lnTo>
                  <a:pt x="599560" y="0"/>
                </a:lnTo>
                <a:lnTo>
                  <a:pt x="599560"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4541207" y="8448476"/>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7405110" y="4540573"/>
            <a:ext cx="599560" cy="555302"/>
          </a:xfrm>
          <a:custGeom>
            <a:avLst/>
            <a:gdLst/>
            <a:ahLst/>
            <a:cxnLst/>
            <a:rect l="l" t="t" r="r" b="b"/>
            <a:pathLst>
              <a:path w="599560" h="555302">
                <a:moveTo>
                  <a:pt x="0" y="0"/>
                </a:moveTo>
                <a:lnTo>
                  <a:pt x="599559" y="0"/>
                </a:lnTo>
                <a:lnTo>
                  <a:pt x="599559"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7405110" y="5505834"/>
            <a:ext cx="599560" cy="555302"/>
          </a:xfrm>
          <a:custGeom>
            <a:avLst/>
            <a:gdLst/>
            <a:ahLst/>
            <a:cxnLst/>
            <a:rect l="l" t="t" r="r" b="b"/>
            <a:pathLst>
              <a:path w="599560" h="555302">
                <a:moveTo>
                  <a:pt x="0" y="0"/>
                </a:moveTo>
                <a:lnTo>
                  <a:pt x="599559" y="0"/>
                </a:lnTo>
                <a:lnTo>
                  <a:pt x="599559"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2144884" y="7483598"/>
            <a:ext cx="599560" cy="555302"/>
          </a:xfrm>
          <a:custGeom>
            <a:avLst/>
            <a:gdLst/>
            <a:ahLst/>
            <a:cxnLst/>
            <a:rect l="l" t="t" r="r" b="b"/>
            <a:pathLst>
              <a:path w="599560" h="555302">
                <a:moveTo>
                  <a:pt x="0" y="0"/>
                </a:moveTo>
                <a:lnTo>
                  <a:pt x="599559" y="0"/>
                </a:lnTo>
                <a:lnTo>
                  <a:pt x="599559"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9900271" y="8448476"/>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9900271" y="6518337"/>
            <a:ext cx="599560" cy="555302"/>
          </a:xfrm>
          <a:custGeom>
            <a:avLst/>
            <a:gdLst/>
            <a:ahLst/>
            <a:cxnLst/>
            <a:rect l="l" t="t" r="r" b="b"/>
            <a:pathLst>
              <a:path w="599560" h="555302">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7472466" y="8454940"/>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18" name="Freeform 18"/>
          <p:cNvSpPr/>
          <p:nvPr/>
        </p:nvSpPr>
        <p:spPr>
          <a:xfrm>
            <a:off x="12144884" y="6531266"/>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19" name="Freeform 19"/>
          <p:cNvSpPr/>
          <p:nvPr/>
        </p:nvSpPr>
        <p:spPr>
          <a:xfrm>
            <a:off x="9933949" y="7483598"/>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20" name="Freeform 20"/>
          <p:cNvSpPr/>
          <p:nvPr/>
        </p:nvSpPr>
        <p:spPr>
          <a:xfrm>
            <a:off x="12178562" y="8448476"/>
            <a:ext cx="532203" cy="542373"/>
          </a:xfrm>
          <a:custGeom>
            <a:avLst/>
            <a:gdLst/>
            <a:ahLst/>
            <a:cxnLst/>
            <a:rect l="l" t="t" r="r" b="b"/>
            <a:pathLst>
              <a:path w="532203" h="542373">
                <a:moveTo>
                  <a:pt x="0" y="0"/>
                </a:moveTo>
                <a:lnTo>
                  <a:pt x="532203" y="0"/>
                </a:lnTo>
                <a:lnTo>
                  <a:pt x="532203" y="542372"/>
                </a:lnTo>
                <a:lnTo>
                  <a:pt x="0" y="542372"/>
                </a:lnTo>
                <a:lnTo>
                  <a:pt x="0" y="0"/>
                </a:lnTo>
                <a:close/>
              </a:path>
            </a:pathLst>
          </a:custGeom>
          <a:blipFill>
            <a:blip r:embed="rId2"/>
            <a:stretch>
              <a:fillRect/>
            </a:stretch>
          </a:blipFill>
        </p:spPr>
      </p:sp>
      <p:sp>
        <p:nvSpPr>
          <p:cNvPr id="21" name="Freeform 21"/>
          <p:cNvSpPr/>
          <p:nvPr/>
        </p:nvSpPr>
        <p:spPr>
          <a:xfrm>
            <a:off x="9900271" y="5518764"/>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22" name="Freeform 22"/>
          <p:cNvSpPr/>
          <p:nvPr/>
        </p:nvSpPr>
        <p:spPr>
          <a:xfrm>
            <a:off x="12144884" y="4540573"/>
            <a:ext cx="532203" cy="542373"/>
          </a:xfrm>
          <a:custGeom>
            <a:avLst/>
            <a:gdLst/>
            <a:ahLst/>
            <a:cxnLst/>
            <a:rect l="l" t="t" r="r" b="b"/>
            <a:pathLst>
              <a:path w="532203" h="542373">
                <a:moveTo>
                  <a:pt x="0" y="0"/>
                </a:moveTo>
                <a:lnTo>
                  <a:pt x="532203" y="0"/>
                </a:lnTo>
                <a:lnTo>
                  <a:pt x="532203" y="542372"/>
                </a:lnTo>
                <a:lnTo>
                  <a:pt x="0" y="542372"/>
                </a:lnTo>
                <a:lnTo>
                  <a:pt x="0" y="0"/>
                </a:lnTo>
                <a:close/>
              </a:path>
            </a:pathLst>
          </a:custGeom>
          <a:blipFill>
            <a:blip r:embed="rId2"/>
            <a:stretch>
              <a:fillRect/>
            </a:stretch>
          </a:blipFill>
        </p:spPr>
      </p:sp>
      <p:sp>
        <p:nvSpPr>
          <p:cNvPr id="23" name="Freeform 23"/>
          <p:cNvSpPr/>
          <p:nvPr/>
        </p:nvSpPr>
        <p:spPr>
          <a:xfrm>
            <a:off x="12144884" y="5505834"/>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24" name="Freeform 24"/>
          <p:cNvSpPr/>
          <p:nvPr/>
        </p:nvSpPr>
        <p:spPr>
          <a:xfrm>
            <a:off x="7472466" y="6531266"/>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
        <p:nvSpPr>
          <p:cNvPr id="25" name="Freeform 25"/>
          <p:cNvSpPr/>
          <p:nvPr/>
        </p:nvSpPr>
        <p:spPr>
          <a:xfrm>
            <a:off x="7472466" y="7496528"/>
            <a:ext cx="532203" cy="542373"/>
          </a:xfrm>
          <a:custGeom>
            <a:avLst/>
            <a:gdLst/>
            <a:ahLst/>
            <a:cxnLst/>
            <a:rect l="l" t="t" r="r" b="b"/>
            <a:pathLst>
              <a:path w="532203" h="542373">
                <a:moveTo>
                  <a:pt x="0" y="0"/>
                </a:moveTo>
                <a:lnTo>
                  <a:pt x="532203" y="0"/>
                </a:lnTo>
                <a:lnTo>
                  <a:pt x="532203" y="542373"/>
                </a:lnTo>
                <a:lnTo>
                  <a:pt x="0" y="542373"/>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0125" y="1184303"/>
            <a:ext cx="12730514" cy="1035050"/>
          </a:xfrm>
          <a:prstGeom prst="rect">
            <a:avLst/>
          </a:prstGeom>
        </p:spPr>
        <p:txBody>
          <a:bodyPr lIns="0" tIns="0" rIns="0" bIns="0" rtlCol="0" anchor="t">
            <a:spAutoFit/>
          </a:bodyPr>
          <a:lstStyle/>
          <a:p>
            <a:pPr algn="l">
              <a:lnSpc>
                <a:spcPts val="7600"/>
              </a:lnSpc>
            </a:pPr>
            <a:r>
              <a:rPr lang="en-US" sz="8000" b="1">
                <a:solidFill>
                  <a:srgbClr val="141414"/>
                </a:solidFill>
                <a:latin typeface="Nunito Sans Heavy"/>
                <a:ea typeface="Nunito Sans Heavy"/>
                <a:cs typeface="Nunito Sans Heavy"/>
                <a:sym typeface="Nunito Sans Heavy"/>
              </a:rPr>
              <a:t>Objectives</a:t>
            </a:r>
          </a:p>
        </p:txBody>
      </p:sp>
      <p:sp>
        <p:nvSpPr>
          <p:cNvPr id="3" name="TextBox 3"/>
          <p:cNvSpPr txBox="1"/>
          <p:nvPr/>
        </p:nvSpPr>
        <p:spPr>
          <a:xfrm>
            <a:off x="1085850" y="2638453"/>
            <a:ext cx="10799270" cy="457200"/>
          </a:xfrm>
          <a:prstGeom prst="rect">
            <a:avLst/>
          </a:prstGeom>
        </p:spPr>
        <p:txBody>
          <a:bodyPr lIns="0" tIns="0" rIns="0" bIns="0" rtlCol="0" anchor="t">
            <a:spAutoFit/>
          </a:bodyPr>
          <a:lstStyle/>
          <a:p>
            <a:pPr algn="l">
              <a:lnSpc>
                <a:spcPts val="3419"/>
              </a:lnSpc>
            </a:pPr>
            <a:r>
              <a:rPr lang="en-US" sz="3600" b="1">
                <a:solidFill>
                  <a:srgbClr val="3D85D3"/>
                </a:solidFill>
                <a:latin typeface="Nunito Sans Bold"/>
                <a:ea typeface="Nunito Sans Bold"/>
                <a:cs typeface="Nunito Sans Bold"/>
                <a:sym typeface="Nunito Sans Bold"/>
              </a:rPr>
              <a:t>Main Objective</a:t>
            </a:r>
          </a:p>
        </p:txBody>
      </p:sp>
      <p:grpSp>
        <p:nvGrpSpPr>
          <p:cNvPr id="4" name="Group 4"/>
          <p:cNvGrpSpPr/>
          <p:nvPr/>
        </p:nvGrpSpPr>
        <p:grpSpPr>
          <a:xfrm>
            <a:off x="6538972" y="4981603"/>
            <a:ext cx="5057657" cy="4276697"/>
            <a:chOff x="0" y="0"/>
            <a:chExt cx="2138577" cy="1808356"/>
          </a:xfrm>
        </p:grpSpPr>
        <p:sp>
          <p:nvSpPr>
            <p:cNvPr id="5" name="Freeform 5"/>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id="6" name="Group 6"/>
          <p:cNvGrpSpPr/>
          <p:nvPr/>
        </p:nvGrpSpPr>
        <p:grpSpPr>
          <a:xfrm>
            <a:off x="12125443" y="4981603"/>
            <a:ext cx="5057657" cy="4276697"/>
            <a:chOff x="0" y="0"/>
            <a:chExt cx="2138577" cy="1808356"/>
          </a:xfrm>
        </p:grpSpPr>
        <p:sp>
          <p:nvSpPr>
            <p:cNvPr id="7" name="Freeform 7"/>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id="8" name="Group 8"/>
          <p:cNvGrpSpPr/>
          <p:nvPr/>
        </p:nvGrpSpPr>
        <p:grpSpPr>
          <a:xfrm>
            <a:off x="952500" y="4981603"/>
            <a:ext cx="5057657" cy="4276697"/>
            <a:chOff x="0" y="0"/>
            <a:chExt cx="2138577" cy="1808356"/>
          </a:xfrm>
        </p:grpSpPr>
        <p:sp>
          <p:nvSpPr>
            <p:cNvPr id="9" name="Freeform 9"/>
            <p:cNvSpPr/>
            <p:nvPr/>
          </p:nvSpPr>
          <p:spPr>
            <a:xfrm>
              <a:off x="0" y="0"/>
              <a:ext cx="2138577" cy="1808356"/>
            </a:xfrm>
            <a:custGeom>
              <a:avLst/>
              <a:gdLst/>
              <a:ahLst/>
              <a:cxnLst/>
              <a:rect l="l" t="t" r="r" b="b"/>
              <a:pathLst>
                <a:path w="2138577" h="1808356">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sp>
        <p:nvSpPr>
          <p:cNvPr id="10" name="TextBox 10"/>
          <p:cNvSpPr txBox="1"/>
          <p:nvPr/>
        </p:nvSpPr>
        <p:spPr>
          <a:xfrm>
            <a:off x="1551791" y="5424732"/>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1</a:t>
            </a:r>
          </a:p>
        </p:txBody>
      </p:sp>
      <p:sp>
        <p:nvSpPr>
          <p:cNvPr id="11" name="TextBox 11"/>
          <p:cNvSpPr txBox="1"/>
          <p:nvPr/>
        </p:nvSpPr>
        <p:spPr>
          <a:xfrm>
            <a:off x="7315548" y="5388219"/>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2</a:t>
            </a:r>
          </a:p>
        </p:txBody>
      </p:sp>
      <p:sp>
        <p:nvSpPr>
          <p:cNvPr id="12" name="TextBox 12"/>
          <p:cNvSpPr txBox="1"/>
          <p:nvPr/>
        </p:nvSpPr>
        <p:spPr>
          <a:xfrm>
            <a:off x="12682212" y="5388219"/>
            <a:ext cx="3806321" cy="403225"/>
          </a:xfrm>
          <a:prstGeom prst="rect">
            <a:avLst/>
          </a:prstGeom>
        </p:spPr>
        <p:txBody>
          <a:bodyPr lIns="0" tIns="0" rIns="0" bIns="0" rtlCol="0" anchor="t">
            <a:spAutoFit/>
          </a:bodyPr>
          <a:lstStyle/>
          <a:p>
            <a:pPr algn="ctr">
              <a:lnSpc>
                <a:spcPts val="2945"/>
              </a:lnSpc>
            </a:pPr>
            <a:r>
              <a:rPr lang="en-US" sz="3100" b="1">
                <a:solidFill>
                  <a:srgbClr val="FFFFFF"/>
                </a:solidFill>
                <a:latin typeface="Nunito Sans Bold"/>
                <a:ea typeface="Nunito Sans Bold"/>
                <a:cs typeface="Nunito Sans Bold"/>
                <a:sym typeface="Nunito Sans Bold"/>
              </a:rPr>
              <a:t>SUB OBJECTIVE 3</a:t>
            </a:r>
          </a:p>
        </p:txBody>
      </p:sp>
      <p:sp>
        <p:nvSpPr>
          <p:cNvPr id="13" name="TextBox 13"/>
          <p:cNvSpPr txBox="1"/>
          <p:nvPr/>
        </p:nvSpPr>
        <p:spPr>
          <a:xfrm>
            <a:off x="1312744" y="6585119"/>
            <a:ext cx="4635678" cy="1256793"/>
          </a:xfrm>
          <a:prstGeom prst="rect">
            <a:avLst/>
          </a:prstGeom>
        </p:spPr>
        <p:txBody>
          <a:bodyPr lIns="0" tIns="0" rIns="0" bIns="0" rtlCol="0" anchor="t">
            <a:spAutoFit/>
          </a:bodyPr>
          <a:lstStyle/>
          <a:p>
            <a:pPr algn="l">
              <a:lnSpc>
                <a:spcPts val="5133"/>
              </a:lnSpc>
            </a:pPr>
            <a:r>
              <a:rPr lang="en-US" sz="3399">
                <a:solidFill>
                  <a:srgbClr val="FFFFFF"/>
                </a:solidFill>
                <a:latin typeface="Source Sans Pro"/>
                <a:ea typeface="Source Sans Pro"/>
                <a:cs typeface="Source Sans Pro"/>
                <a:sym typeface="Source Sans Pro"/>
              </a:rPr>
              <a:t>Data collection and pre-processing the data</a:t>
            </a:r>
          </a:p>
        </p:txBody>
      </p:sp>
      <p:sp>
        <p:nvSpPr>
          <p:cNvPr id="14" name="AutoShape 14"/>
          <p:cNvSpPr/>
          <p:nvPr/>
        </p:nvSpPr>
        <p:spPr>
          <a:xfrm>
            <a:off x="1402373" y="6150219"/>
            <a:ext cx="4310311" cy="0"/>
          </a:xfrm>
          <a:prstGeom prst="line">
            <a:avLst/>
          </a:prstGeom>
          <a:ln w="28575" cap="rnd">
            <a:solidFill>
              <a:srgbClr val="FFFFFF"/>
            </a:solidFill>
            <a:prstDash val="solid"/>
            <a:headEnd type="none" w="sm" len="sm"/>
            <a:tailEnd type="none" w="sm" len="sm"/>
          </a:ln>
        </p:spPr>
      </p:sp>
      <p:sp>
        <p:nvSpPr>
          <p:cNvPr id="15" name="AutoShape 15"/>
          <p:cNvSpPr/>
          <p:nvPr/>
        </p:nvSpPr>
        <p:spPr>
          <a:xfrm>
            <a:off x="6946323" y="6164507"/>
            <a:ext cx="4310311" cy="0"/>
          </a:xfrm>
          <a:prstGeom prst="line">
            <a:avLst/>
          </a:prstGeom>
          <a:ln w="28575" cap="rnd">
            <a:solidFill>
              <a:srgbClr val="FFFFFF"/>
            </a:solidFill>
            <a:prstDash val="solid"/>
            <a:headEnd type="none" w="sm" len="sm"/>
            <a:tailEnd type="none" w="sm" len="sm"/>
          </a:ln>
        </p:spPr>
      </p:sp>
      <p:sp>
        <p:nvSpPr>
          <p:cNvPr id="16" name="AutoShape 16"/>
          <p:cNvSpPr/>
          <p:nvPr/>
        </p:nvSpPr>
        <p:spPr>
          <a:xfrm>
            <a:off x="12532794" y="6150219"/>
            <a:ext cx="4310311" cy="0"/>
          </a:xfrm>
          <a:prstGeom prst="line">
            <a:avLst/>
          </a:prstGeom>
          <a:ln w="28575" cap="rnd">
            <a:solidFill>
              <a:srgbClr val="FFFFFF"/>
            </a:solidFill>
            <a:prstDash val="solid"/>
            <a:headEnd type="none" w="sm" len="sm"/>
            <a:tailEnd type="none" w="sm" len="sm"/>
          </a:ln>
        </p:spPr>
      </p:sp>
      <p:sp>
        <p:nvSpPr>
          <p:cNvPr id="17" name="TextBox 17"/>
          <p:cNvSpPr txBox="1"/>
          <p:nvPr/>
        </p:nvSpPr>
        <p:spPr>
          <a:xfrm>
            <a:off x="1085850" y="3343303"/>
            <a:ext cx="15823249" cy="885825"/>
          </a:xfrm>
          <a:prstGeom prst="rect">
            <a:avLst/>
          </a:prstGeom>
        </p:spPr>
        <p:txBody>
          <a:bodyPr lIns="0" tIns="0" rIns="0" bIns="0" rtlCol="0" anchor="t">
            <a:spAutoFit/>
          </a:bodyPr>
          <a:lstStyle/>
          <a:p>
            <a:pPr algn="l">
              <a:lnSpc>
                <a:spcPts val="3419"/>
              </a:lnSpc>
            </a:pPr>
            <a:r>
              <a:rPr lang="en-US" sz="3600" b="1">
                <a:solidFill>
                  <a:srgbClr val="141414"/>
                </a:solidFill>
                <a:latin typeface="Nunito Sans Bold"/>
                <a:ea typeface="Nunito Sans Bold"/>
                <a:cs typeface="Nunito Sans Bold"/>
                <a:sym typeface="Nunito Sans Bold"/>
              </a:rPr>
              <a:t>To identify drivers who use the vehicle and monitor the drivers’ vision and behavior while driving the vehicle</a:t>
            </a:r>
          </a:p>
        </p:txBody>
      </p:sp>
      <p:sp>
        <p:nvSpPr>
          <p:cNvPr id="18" name="TextBox 18"/>
          <p:cNvSpPr txBox="1"/>
          <p:nvPr/>
        </p:nvSpPr>
        <p:spPr>
          <a:xfrm>
            <a:off x="6960951" y="6585119"/>
            <a:ext cx="4635678" cy="1256793"/>
          </a:xfrm>
          <a:prstGeom prst="rect">
            <a:avLst/>
          </a:prstGeom>
        </p:spPr>
        <p:txBody>
          <a:bodyPr lIns="0" tIns="0" rIns="0" bIns="0" rtlCol="0" anchor="t">
            <a:spAutoFit/>
          </a:bodyPr>
          <a:lstStyle/>
          <a:p>
            <a:pPr algn="l">
              <a:lnSpc>
                <a:spcPts val="5133"/>
              </a:lnSpc>
            </a:pPr>
            <a:r>
              <a:rPr lang="en-US" sz="3399">
                <a:solidFill>
                  <a:srgbClr val="FFFFFF"/>
                </a:solidFill>
                <a:latin typeface="Source Sans Pro"/>
                <a:ea typeface="Source Sans Pro"/>
                <a:cs typeface="Source Sans Pro"/>
                <a:sym typeface="Source Sans Pro"/>
              </a:rPr>
              <a:t>Implementing the model and the UIs for them</a:t>
            </a:r>
          </a:p>
        </p:txBody>
      </p:sp>
      <p:sp>
        <p:nvSpPr>
          <p:cNvPr id="19" name="TextBox 19"/>
          <p:cNvSpPr txBox="1"/>
          <p:nvPr/>
        </p:nvSpPr>
        <p:spPr>
          <a:xfrm>
            <a:off x="12532794" y="6585119"/>
            <a:ext cx="4635678" cy="609093"/>
          </a:xfrm>
          <a:prstGeom prst="rect">
            <a:avLst/>
          </a:prstGeom>
        </p:spPr>
        <p:txBody>
          <a:bodyPr lIns="0" tIns="0" rIns="0" bIns="0" rtlCol="0" anchor="t">
            <a:spAutoFit/>
          </a:bodyPr>
          <a:lstStyle/>
          <a:p>
            <a:pPr algn="l">
              <a:lnSpc>
                <a:spcPts val="5133"/>
              </a:lnSpc>
            </a:pPr>
            <a:r>
              <a:rPr lang="en-US" sz="3399">
                <a:solidFill>
                  <a:srgbClr val="FFFFFF"/>
                </a:solidFill>
                <a:latin typeface="Source Sans Pro"/>
                <a:ea typeface="Source Sans Pro"/>
                <a:cs typeface="Source Sans Pro"/>
                <a:sym typeface="Source Sans Pro"/>
              </a:rPr>
              <a:t>Integration and 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636D9A78-37A8-4924-A32D-64DBC308312C}">
  <ds:schemaRefs>
    <ds:schemaRef ds:uri="http://schemas.microsoft.com/sharepoint/v3/contenttype/forms"/>
  </ds:schemaRefs>
</ds:datastoreItem>
</file>

<file path=customXml/itemProps2.xml><?xml version="1.0" encoding="utf-8"?>
<ds:datastoreItem xmlns:ds="http://schemas.openxmlformats.org/officeDocument/2006/customXml" ds:itemID="{E6E2974C-B808-4E09-9E77-68002CF76B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60D84D-0EAD-40B1-84D2-22F8931B7FF3}">
  <ds:schemaRefs>
    <ds:schemaRef ds:uri="http://schemas.microsoft.com/office/2006/metadata/properties"/>
    <ds:schemaRef ds:uri="http://schemas.microsoft.com/office/infopath/2007/PartnerControls"/>
    <ds:schemaRef ds:uri="4da6588c-a52b-4d0b-8663-93e0f7ef87c0"/>
    <ds:schemaRef ds:uri="db72c12f-87a4-44ab-bbc5-4cc8306b158a"/>
  </ds:schemaRefs>
</ds:datastoreItem>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Yellow Modern Farming Presentation 16:9</dc:title>
  <cp:revision>4</cp:revision>
  <dcterms:created xsi:type="dcterms:W3CDTF">2006-08-16T00:00:00Z</dcterms:created>
  <dcterms:modified xsi:type="dcterms:W3CDTF">2025-05-06T11:12:40Z</dcterms:modified>
  <dc:identifier>DAGYBckOp74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